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31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318" r:id="rId28"/>
    <p:sldId id="281" r:id="rId29"/>
    <p:sldId id="282" r:id="rId30"/>
    <p:sldId id="283" r:id="rId31"/>
    <p:sldId id="284" r:id="rId32"/>
    <p:sldId id="320" r:id="rId33"/>
    <p:sldId id="285" r:id="rId34"/>
    <p:sldId id="321" r:id="rId35"/>
    <p:sldId id="322" r:id="rId36"/>
    <p:sldId id="323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324" r:id="rId48"/>
    <p:sldId id="325" r:id="rId49"/>
    <p:sldId id="330" r:id="rId50"/>
    <p:sldId id="331" r:id="rId51"/>
    <p:sldId id="332" r:id="rId52"/>
    <p:sldId id="304" r:id="rId53"/>
    <p:sldId id="305" r:id="rId54"/>
    <p:sldId id="306" r:id="rId55"/>
    <p:sldId id="307" r:id="rId56"/>
    <p:sldId id="326" r:id="rId57"/>
    <p:sldId id="308" r:id="rId58"/>
    <p:sldId id="309" r:id="rId59"/>
    <p:sldId id="310" r:id="rId60"/>
    <p:sldId id="311" r:id="rId61"/>
    <p:sldId id="312" r:id="rId62"/>
    <p:sldId id="313" r:id="rId63"/>
    <p:sldId id="327" r:id="rId64"/>
    <p:sldId id="328" r:id="rId65"/>
    <p:sldId id="314" r:id="rId66"/>
    <p:sldId id="329" r:id="rId67"/>
    <p:sldId id="315" r:id="rId68"/>
    <p:sldId id="316" r:id="rId69"/>
    <p:sldId id="317" r:id="rId70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esktop\&#1045;&#1043;&#1069;%202018%20&#1088;&#1077;&#1079;&#1091;&#1083;&#1100;&#1090;&#1072;&#1090;&#1099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esktop\&#1045;&#1043;&#1069;%202018%20&#1088;&#1077;&#1079;&#1091;&#1083;&#1100;&#1090;&#1072;&#1090;&#1099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.&#1040;&#1041;&#1040;&#1050;-&#1055;&#1050;\Documents\&#1055;&#1091;&#1073;&#1083;&#1080;&#1095;&#1085;&#1099;&#1081;%20&#1086;&#1090;&#1095;&#1077;&#1090;\2017-201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7.9445033313143607E-2"/>
          <c:y val="3.0092592592592591E-2"/>
          <c:w val="0.54812891177064371"/>
          <c:h val="0.7731481481481482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</c:dLbl>
            <c:showPercent val="1"/>
            <c:showLeaderLines val="1"/>
          </c:dLbls>
          <c:cat>
            <c:strRef>
              <c:f>Лист1!$B$15:$B$17</c:f>
              <c:strCache>
                <c:ptCount val="3"/>
                <c:pt idx="0">
                  <c:v>1-4 классы</c:v>
                </c:pt>
                <c:pt idx="1">
                  <c:v>5-9 классы</c:v>
                </c:pt>
                <c:pt idx="2">
                  <c:v>10-11 классы</c:v>
                </c:pt>
              </c:strCache>
            </c:strRef>
          </c:cat>
          <c:val>
            <c:numRef>
              <c:f>Лист1!$C$15:$C$17</c:f>
              <c:numCache>
                <c:formatCode>General</c:formatCode>
                <c:ptCount val="3"/>
                <c:pt idx="0">
                  <c:v>243</c:v>
                </c:pt>
                <c:pt idx="1">
                  <c:v>190</c:v>
                </c:pt>
                <c:pt idx="2">
                  <c:v>55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13064253987482341"/>
          <c:y val="0.72164625255176484"/>
          <c:w val="0.75717797294568989"/>
          <c:h val="0.25115157480314959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Лист2!$E$16:$E$18</c:f>
              <c:strCache>
                <c:ptCount val="3"/>
                <c:pt idx="0">
                  <c:v>родной(русский) язык</c:v>
                </c:pt>
                <c:pt idx="1">
                  <c:v>родной( татарский) язык</c:v>
                </c:pt>
                <c:pt idx="2">
                  <c:v>родной татарский - государственный язык</c:v>
                </c:pt>
              </c:strCache>
            </c:strRef>
          </c:cat>
          <c:val>
            <c:numRef>
              <c:f>Лист2!$F$16:$F$18</c:f>
              <c:numCache>
                <c:formatCode>General</c:formatCode>
                <c:ptCount val="3"/>
                <c:pt idx="0">
                  <c:v>16</c:v>
                </c:pt>
                <c:pt idx="1">
                  <c:v>9</c:v>
                </c:pt>
                <c:pt idx="2">
                  <c:v>15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Лист1!$B$37</c:f>
              <c:strCache>
                <c:ptCount val="1"/>
                <c:pt idx="0">
                  <c:v>% от общего числа</c:v>
                </c:pt>
              </c:strCache>
            </c:strRef>
          </c:tx>
          <c:cat>
            <c:strRef>
              <c:f>Лист1!$A$38:$A$47</c:f>
              <c:strCache>
                <c:ptCount val="10"/>
                <c:pt idx="0">
                  <c:v>русский язык </c:v>
                </c:pt>
                <c:pt idx="1">
                  <c:v>математика (профильный уровень)</c:v>
                </c:pt>
                <c:pt idx="2">
                  <c:v>математика (базовый уровень)</c:v>
                </c:pt>
                <c:pt idx="3">
                  <c:v>физика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английский язык</c:v>
                </c:pt>
                <c:pt idx="7">
                  <c:v>обществознание</c:v>
                </c:pt>
                <c:pt idx="8">
                  <c:v>литература</c:v>
                </c:pt>
                <c:pt idx="9">
                  <c:v>информатика</c:v>
                </c:pt>
              </c:strCache>
            </c:strRef>
          </c:cat>
          <c:val>
            <c:numRef>
              <c:f>Лист1!$B$38:$B$47</c:f>
              <c:numCache>
                <c:formatCode>0%</c:formatCode>
                <c:ptCount val="10"/>
                <c:pt idx="0">
                  <c:v>1</c:v>
                </c:pt>
                <c:pt idx="1">
                  <c:v>0.48000000000000032</c:v>
                </c:pt>
                <c:pt idx="2">
                  <c:v>0.52</c:v>
                </c:pt>
                <c:pt idx="3">
                  <c:v>0.2</c:v>
                </c:pt>
                <c:pt idx="4">
                  <c:v>8.0000000000000043E-2</c:v>
                </c:pt>
                <c:pt idx="5">
                  <c:v>0.12000000000000002</c:v>
                </c:pt>
                <c:pt idx="6">
                  <c:v>4.0000000000000022E-2</c:v>
                </c:pt>
                <c:pt idx="7">
                  <c:v>0.4</c:v>
                </c:pt>
                <c:pt idx="8">
                  <c:v>4.0000000000000022E-2</c:v>
                </c:pt>
                <c:pt idx="9">
                  <c:v>8.0000000000000043E-2</c:v>
                </c:pt>
              </c:numCache>
            </c:numRef>
          </c:val>
        </c:ser>
        <c:axId val="49223552"/>
        <c:axId val="49225088"/>
      </c:barChart>
      <c:catAx>
        <c:axId val="49223552"/>
        <c:scaling>
          <c:orientation val="minMax"/>
        </c:scaling>
        <c:axPos val="b"/>
        <c:tickLblPos val="nextTo"/>
        <c:crossAx val="49225088"/>
        <c:crosses val="autoZero"/>
        <c:auto val="1"/>
        <c:lblAlgn val="ctr"/>
        <c:lblOffset val="100"/>
      </c:catAx>
      <c:valAx>
        <c:axId val="49225088"/>
        <c:scaling>
          <c:orientation val="minMax"/>
          <c:max val="1"/>
        </c:scaling>
        <c:axPos val="l"/>
        <c:majorGridlines/>
        <c:numFmt formatCode="0%" sourceLinked="1"/>
        <c:tickLblPos val="nextTo"/>
        <c:crossAx val="49223552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400" b="1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Лист1!$E$49</c:f>
              <c:strCache>
                <c:ptCount val="1"/>
                <c:pt idx="0">
                  <c:v>город</c:v>
                </c:pt>
              </c:strCache>
            </c:strRef>
          </c:tx>
          <c:cat>
            <c:strRef>
              <c:f>Лист1!$D$50:$D$57</c:f>
              <c:strCache>
                <c:ptCount val="8"/>
                <c:pt idx="0">
                  <c:v>Русский язык</c:v>
                </c:pt>
                <c:pt idx="1">
                  <c:v>Математика (профиль)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Общество-знание</c:v>
                </c:pt>
                <c:pt idx="7">
                  <c:v>Литература</c:v>
                </c:pt>
              </c:strCache>
            </c:strRef>
          </c:cat>
          <c:val>
            <c:numRef>
              <c:f>Лист1!$E$50:$E$57</c:f>
              <c:numCache>
                <c:formatCode>General</c:formatCode>
                <c:ptCount val="8"/>
                <c:pt idx="0">
                  <c:v>74.55</c:v>
                </c:pt>
                <c:pt idx="1">
                  <c:v>57.5</c:v>
                </c:pt>
                <c:pt idx="2">
                  <c:v>58.6</c:v>
                </c:pt>
                <c:pt idx="3">
                  <c:v>57.5</c:v>
                </c:pt>
                <c:pt idx="4">
                  <c:v>58.1</c:v>
                </c:pt>
                <c:pt idx="5">
                  <c:v>79</c:v>
                </c:pt>
                <c:pt idx="6">
                  <c:v>61.2</c:v>
                </c:pt>
                <c:pt idx="7">
                  <c:v>63.7</c:v>
                </c:pt>
              </c:numCache>
            </c:numRef>
          </c:val>
        </c:ser>
        <c:ser>
          <c:idx val="1"/>
          <c:order val="1"/>
          <c:tx>
            <c:strRef>
              <c:f>Лист1!$F$49</c:f>
              <c:strCache>
                <c:ptCount val="1"/>
                <c:pt idx="0">
                  <c:v>школа</c:v>
                </c:pt>
              </c:strCache>
            </c:strRef>
          </c:tx>
          <c:cat>
            <c:strRef>
              <c:f>Лист1!$D$50:$D$57</c:f>
              <c:strCache>
                <c:ptCount val="8"/>
                <c:pt idx="0">
                  <c:v>Русский язык</c:v>
                </c:pt>
                <c:pt idx="1">
                  <c:v>Математика (профиль)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Общество-знание</c:v>
                </c:pt>
                <c:pt idx="7">
                  <c:v>Литература</c:v>
                </c:pt>
              </c:strCache>
            </c:strRef>
          </c:cat>
          <c:val>
            <c:numRef>
              <c:f>Лист1!$F$50:$F$57</c:f>
              <c:numCache>
                <c:formatCode>General</c:formatCode>
                <c:ptCount val="8"/>
                <c:pt idx="0">
                  <c:v>66.3</c:v>
                </c:pt>
                <c:pt idx="1">
                  <c:v>47</c:v>
                </c:pt>
                <c:pt idx="2">
                  <c:v>43.5</c:v>
                </c:pt>
                <c:pt idx="3">
                  <c:v>71</c:v>
                </c:pt>
                <c:pt idx="4">
                  <c:v>46</c:v>
                </c:pt>
                <c:pt idx="5">
                  <c:v>96</c:v>
                </c:pt>
                <c:pt idx="6">
                  <c:v>59.3</c:v>
                </c:pt>
                <c:pt idx="7">
                  <c:v>41</c:v>
                </c:pt>
              </c:numCache>
            </c:numRef>
          </c:val>
        </c:ser>
        <c:axId val="50049024"/>
        <c:axId val="50050560"/>
      </c:barChart>
      <c:catAx>
        <c:axId val="50049024"/>
        <c:scaling>
          <c:orientation val="minMax"/>
        </c:scaling>
        <c:axPos val="b"/>
        <c:tickLblPos val="nextTo"/>
        <c:crossAx val="50050560"/>
        <c:crosses val="autoZero"/>
        <c:auto val="1"/>
        <c:lblAlgn val="ctr"/>
        <c:lblOffset val="100"/>
      </c:catAx>
      <c:valAx>
        <c:axId val="50050560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5004902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cat>
            <c:strRef>
              <c:f>Лист1!$B$4:$B$14</c:f>
              <c:strCache>
                <c:ptCount val="11"/>
                <c:pt idx="0">
                  <c:v>русский язык  </c:v>
                </c:pt>
                <c:pt idx="1">
                  <c:v>математика </c:v>
                </c:pt>
                <c:pt idx="2">
                  <c:v>география </c:v>
                </c:pt>
                <c:pt idx="3">
                  <c:v>физика </c:v>
                </c:pt>
                <c:pt idx="4">
                  <c:v>биология </c:v>
                </c:pt>
                <c:pt idx="5">
                  <c:v>история </c:v>
                </c:pt>
                <c:pt idx="6">
                  <c:v>английский язык </c:v>
                </c:pt>
                <c:pt idx="7">
                  <c:v>обществознание </c:v>
                </c:pt>
                <c:pt idx="8">
                  <c:v>литература </c:v>
                </c:pt>
                <c:pt idx="9">
                  <c:v>информатика </c:v>
                </c:pt>
                <c:pt idx="10">
                  <c:v>химия </c:v>
                </c:pt>
              </c:strCache>
            </c:strRef>
          </c:cat>
          <c:val>
            <c:numRef>
              <c:f>Лист1!$D$4:$D$14</c:f>
              <c:numCache>
                <c:formatCode>0%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0.43000000000000016</c:v>
                </c:pt>
                <c:pt idx="3">
                  <c:v>0.13</c:v>
                </c:pt>
                <c:pt idx="4">
                  <c:v>0.11</c:v>
                </c:pt>
                <c:pt idx="5">
                  <c:v>2.0000000000000011E-2</c:v>
                </c:pt>
                <c:pt idx="6">
                  <c:v>9.0000000000000024E-2</c:v>
                </c:pt>
                <c:pt idx="7">
                  <c:v>0.38000000000000017</c:v>
                </c:pt>
                <c:pt idx="8">
                  <c:v>2.0000000000000011E-2</c:v>
                </c:pt>
                <c:pt idx="9">
                  <c:v>0.66000000000000036</c:v>
                </c:pt>
                <c:pt idx="10">
                  <c:v>0.15000000000000008</c:v>
                </c:pt>
              </c:numCache>
            </c:numRef>
          </c:val>
        </c:ser>
        <c:axId val="102796288"/>
        <c:axId val="121561856"/>
      </c:barChart>
      <c:catAx>
        <c:axId val="102796288"/>
        <c:scaling>
          <c:orientation val="minMax"/>
        </c:scaling>
        <c:axPos val="b"/>
        <c:majorTickMark val="none"/>
        <c:tickLblPos val="nextTo"/>
        <c:crossAx val="121561856"/>
        <c:crosses val="autoZero"/>
        <c:auto val="1"/>
        <c:lblAlgn val="ctr"/>
        <c:lblOffset val="100"/>
      </c:catAx>
      <c:valAx>
        <c:axId val="121561856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102796288"/>
        <c:crosses val="autoZero"/>
        <c:crossBetween val="between"/>
      </c:valAx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cat>
            <c:strRef>
              <c:f>Лист1!$C$3:$C$13</c:f>
              <c:strCache>
                <c:ptCount val="11"/>
                <c:pt idx="0">
                  <c:v>русский язык  </c:v>
                </c:pt>
                <c:pt idx="1">
                  <c:v>математика </c:v>
                </c:pt>
                <c:pt idx="2">
                  <c:v>география </c:v>
                </c:pt>
                <c:pt idx="3">
                  <c:v>физика </c:v>
                </c:pt>
                <c:pt idx="4">
                  <c:v>биология </c:v>
                </c:pt>
                <c:pt idx="5">
                  <c:v>история </c:v>
                </c:pt>
                <c:pt idx="6">
                  <c:v>английский язык </c:v>
                </c:pt>
                <c:pt idx="7">
                  <c:v>обществознание </c:v>
                </c:pt>
                <c:pt idx="8">
                  <c:v>литература </c:v>
                </c:pt>
                <c:pt idx="9">
                  <c:v>информатика </c:v>
                </c:pt>
                <c:pt idx="10">
                  <c:v>химия </c:v>
                </c:pt>
              </c:strCache>
            </c:strRef>
          </c:cat>
          <c:val>
            <c:numRef>
              <c:f>Лист1!$D$3:$D$13</c:f>
              <c:numCache>
                <c:formatCode>General</c:formatCode>
                <c:ptCount val="11"/>
                <c:pt idx="0">
                  <c:v>32.6</c:v>
                </c:pt>
                <c:pt idx="1">
                  <c:v>18.899999999999999</c:v>
                </c:pt>
                <c:pt idx="2">
                  <c:v>24.3</c:v>
                </c:pt>
                <c:pt idx="3">
                  <c:v>26.4</c:v>
                </c:pt>
                <c:pt idx="4">
                  <c:v>28.1</c:v>
                </c:pt>
                <c:pt idx="5">
                  <c:v>26.5</c:v>
                </c:pt>
                <c:pt idx="6">
                  <c:v>58.4</c:v>
                </c:pt>
                <c:pt idx="7">
                  <c:v>27.2</c:v>
                </c:pt>
                <c:pt idx="8">
                  <c:v>21.4</c:v>
                </c:pt>
                <c:pt idx="9">
                  <c:v>14.3</c:v>
                </c:pt>
                <c:pt idx="10">
                  <c:v>26.8</c:v>
                </c:pt>
              </c:numCache>
            </c:numRef>
          </c:val>
        </c:ser>
        <c:ser>
          <c:idx val="1"/>
          <c:order val="1"/>
          <c:cat>
            <c:strRef>
              <c:f>Лист1!$C$3:$C$13</c:f>
              <c:strCache>
                <c:ptCount val="11"/>
                <c:pt idx="0">
                  <c:v>русский язык  </c:v>
                </c:pt>
                <c:pt idx="1">
                  <c:v>математика </c:v>
                </c:pt>
                <c:pt idx="2">
                  <c:v>география </c:v>
                </c:pt>
                <c:pt idx="3">
                  <c:v>физика </c:v>
                </c:pt>
                <c:pt idx="4">
                  <c:v>биология </c:v>
                </c:pt>
                <c:pt idx="5">
                  <c:v>история </c:v>
                </c:pt>
                <c:pt idx="6">
                  <c:v>английский язык </c:v>
                </c:pt>
                <c:pt idx="7">
                  <c:v>обществознание </c:v>
                </c:pt>
                <c:pt idx="8">
                  <c:v>литература </c:v>
                </c:pt>
                <c:pt idx="9">
                  <c:v>информатика </c:v>
                </c:pt>
                <c:pt idx="10">
                  <c:v>химия </c:v>
                </c:pt>
              </c:strCache>
            </c:strRef>
          </c:cat>
          <c:val>
            <c:numRef>
              <c:f>Лист1!$E$3:$E$13</c:f>
              <c:numCache>
                <c:formatCode>General</c:formatCode>
                <c:ptCount val="11"/>
                <c:pt idx="0">
                  <c:v>30.9</c:v>
                </c:pt>
                <c:pt idx="1">
                  <c:v>18</c:v>
                </c:pt>
                <c:pt idx="2">
                  <c:v>23.6</c:v>
                </c:pt>
                <c:pt idx="3">
                  <c:v>20.399999999999999</c:v>
                </c:pt>
                <c:pt idx="4">
                  <c:v>21.3</c:v>
                </c:pt>
                <c:pt idx="5">
                  <c:v>28</c:v>
                </c:pt>
                <c:pt idx="6">
                  <c:v>57</c:v>
                </c:pt>
                <c:pt idx="7">
                  <c:v>29.1</c:v>
                </c:pt>
                <c:pt idx="8">
                  <c:v>15</c:v>
                </c:pt>
                <c:pt idx="9">
                  <c:v>11</c:v>
                </c:pt>
                <c:pt idx="10">
                  <c:v>25.3</c:v>
                </c:pt>
              </c:numCache>
            </c:numRef>
          </c:val>
        </c:ser>
        <c:axId val="91751552"/>
        <c:axId val="91753856"/>
      </c:barChart>
      <c:catAx>
        <c:axId val="91751552"/>
        <c:scaling>
          <c:orientation val="minMax"/>
        </c:scaling>
        <c:axPos val="b"/>
        <c:tickLblPos val="nextTo"/>
        <c:crossAx val="91753856"/>
        <c:crosses val="autoZero"/>
        <c:auto val="1"/>
        <c:lblAlgn val="ctr"/>
        <c:lblOffset val="100"/>
      </c:catAx>
      <c:valAx>
        <c:axId val="91753856"/>
        <c:scaling>
          <c:orientation val="minMax"/>
        </c:scaling>
        <c:axPos val="l"/>
        <c:majorGridlines/>
        <c:numFmt formatCode="General" sourceLinked="1"/>
        <c:tickLblPos val="nextTo"/>
        <c:crossAx val="9175155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25%</a:t>
                    </a:r>
                  </a:p>
                </c:rich>
              </c:tx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22%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Лист1!$B$6:$B$8</c:f>
              <c:strCache>
                <c:ptCount val="3"/>
                <c:pt idx="0">
                  <c:v>высшая категория </c:v>
                </c:pt>
                <c:pt idx="1">
                  <c:v>первая категория </c:v>
                </c:pt>
                <c:pt idx="2">
                  <c:v>СЗД, «новички» </c:v>
                </c:pt>
              </c:strCache>
            </c:strRef>
          </c:cat>
          <c:val>
            <c:numRef>
              <c:f>Лист1!$C$6:$C$8</c:f>
              <c:numCache>
                <c:formatCode>General</c:formatCode>
                <c:ptCount val="3"/>
                <c:pt idx="0">
                  <c:v>9</c:v>
                </c:pt>
                <c:pt idx="1">
                  <c:v>19</c:v>
                </c:pt>
                <c:pt idx="2">
                  <c:v>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'2-4 кл'!$O$4</c:f>
              <c:strCache>
                <c:ptCount val="1"/>
                <c:pt idx="0">
                  <c:v>2 класс</c:v>
                </c:pt>
              </c:strCache>
            </c:strRef>
          </c:tx>
          <c:cat>
            <c:strRef>
              <c:f>'2-4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'2-4 кл'!$P$4:$R$4</c:f>
              <c:numCache>
                <c:formatCode>General</c:formatCode>
                <c:ptCount val="3"/>
                <c:pt idx="0">
                  <c:v>4</c:v>
                </c:pt>
                <c:pt idx="1">
                  <c:v>28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'2-4 кл'!$O$5</c:f>
              <c:strCache>
                <c:ptCount val="1"/>
                <c:pt idx="0">
                  <c:v>3 класс</c:v>
                </c:pt>
              </c:strCache>
            </c:strRef>
          </c:tx>
          <c:cat>
            <c:strRef>
              <c:f>'2-4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'2-4 кл'!$P$5:$R$5</c:f>
              <c:numCache>
                <c:formatCode>General</c:formatCode>
                <c:ptCount val="3"/>
                <c:pt idx="0">
                  <c:v>6</c:v>
                </c:pt>
                <c:pt idx="1">
                  <c:v>26</c:v>
                </c:pt>
                <c:pt idx="2">
                  <c:v>15</c:v>
                </c:pt>
              </c:numCache>
            </c:numRef>
          </c:val>
        </c:ser>
        <c:ser>
          <c:idx val="2"/>
          <c:order val="2"/>
          <c:tx>
            <c:strRef>
              <c:f>'2-4 кл'!$O$6</c:f>
              <c:strCache>
                <c:ptCount val="1"/>
                <c:pt idx="0">
                  <c:v>4 класс</c:v>
                </c:pt>
              </c:strCache>
            </c:strRef>
          </c:tx>
          <c:cat>
            <c:strRef>
              <c:f>'2-4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'2-4 кл'!$P$6:$R$6</c:f>
              <c:numCache>
                <c:formatCode>General</c:formatCode>
                <c:ptCount val="3"/>
                <c:pt idx="0">
                  <c:v>9</c:v>
                </c:pt>
                <c:pt idx="1">
                  <c:v>23</c:v>
                </c:pt>
                <c:pt idx="2">
                  <c:v>18</c:v>
                </c:pt>
              </c:numCache>
            </c:numRef>
          </c:val>
        </c:ser>
        <c:axId val="48374528"/>
        <c:axId val="48376064"/>
      </c:barChart>
      <c:catAx>
        <c:axId val="48374528"/>
        <c:scaling>
          <c:orientation val="minMax"/>
        </c:scaling>
        <c:axPos val="b"/>
        <c:tickLblPos val="nextTo"/>
        <c:crossAx val="48376064"/>
        <c:crosses val="autoZero"/>
        <c:auto val="1"/>
        <c:lblAlgn val="ctr"/>
        <c:lblOffset val="100"/>
      </c:catAx>
      <c:valAx>
        <c:axId val="48376064"/>
        <c:scaling>
          <c:orientation val="minMax"/>
        </c:scaling>
        <c:axPos val="l"/>
        <c:majorGridlines/>
        <c:numFmt formatCode="General" sourceLinked="1"/>
        <c:tickLblPos val="nextTo"/>
        <c:crossAx val="48374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514989792942592"/>
          <c:y val="0.69293811831213403"/>
          <c:w val="0.17522047244094491"/>
          <c:h val="0.22052333397349724"/>
        </c:manualLayout>
      </c:layout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'2-4 кл'!$P$3</c:f>
              <c:strCache>
                <c:ptCount val="1"/>
                <c:pt idx="0">
                  <c:v>на "5"</c:v>
                </c:pt>
              </c:strCache>
            </c:strRef>
          </c:tx>
          <c:cat>
            <c:strRef>
              <c:f>'2-4 кл'!$O$4:$O$6</c:f>
              <c:strCache>
                <c:ptCount val="3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</c:strCache>
            </c:strRef>
          </c:cat>
          <c:val>
            <c:numRef>
              <c:f>'2-4 кл'!$P$4:$P$6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9</c:v>
                </c:pt>
              </c:numCache>
            </c:numRef>
          </c:val>
        </c:ser>
        <c:ser>
          <c:idx val="1"/>
          <c:order val="1"/>
          <c:tx>
            <c:strRef>
              <c:f>'2-4 кл'!$Q$3</c:f>
              <c:strCache>
                <c:ptCount val="1"/>
                <c:pt idx="0">
                  <c:v>на "4" и "5"</c:v>
                </c:pt>
              </c:strCache>
            </c:strRef>
          </c:tx>
          <c:cat>
            <c:strRef>
              <c:f>'2-4 кл'!$O$4:$O$6</c:f>
              <c:strCache>
                <c:ptCount val="3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</c:strCache>
            </c:strRef>
          </c:cat>
          <c:val>
            <c:numRef>
              <c:f>'2-4 кл'!$Q$4:$Q$6</c:f>
              <c:numCache>
                <c:formatCode>General</c:formatCode>
                <c:ptCount val="3"/>
                <c:pt idx="0">
                  <c:v>28</c:v>
                </c:pt>
                <c:pt idx="1">
                  <c:v>26</c:v>
                </c:pt>
                <c:pt idx="2">
                  <c:v>23</c:v>
                </c:pt>
              </c:numCache>
            </c:numRef>
          </c:val>
        </c:ser>
        <c:ser>
          <c:idx val="2"/>
          <c:order val="2"/>
          <c:tx>
            <c:strRef>
              <c:f>'2-4 кл'!$R$3</c:f>
              <c:strCache>
                <c:ptCount val="1"/>
                <c:pt idx="0">
                  <c:v>на "3"</c:v>
                </c:pt>
              </c:strCache>
            </c:strRef>
          </c:tx>
          <c:cat>
            <c:strRef>
              <c:f>'2-4 кл'!$O$4:$O$6</c:f>
              <c:strCache>
                <c:ptCount val="3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</c:strCache>
            </c:strRef>
          </c:cat>
          <c:val>
            <c:numRef>
              <c:f>'2-4 кл'!$R$4:$R$6</c:f>
              <c:numCache>
                <c:formatCode>General</c:formatCode>
                <c:ptCount val="3"/>
                <c:pt idx="0">
                  <c:v>19</c:v>
                </c:pt>
                <c:pt idx="1">
                  <c:v>15</c:v>
                </c:pt>
                <c:pt idx="2">
                  <c:v>18</c:v>
                </c:pt>
              </c:numCache>
            </c:numRef>
          </c:val>
        </c:ser>
        <c:axId val="48389120"/>
        <c:axId val="48407296"/>
      </c:barChart>
      <c:catAx>
        <c:axId val="48389120"/>
        <c:scaling>
          <c:orientation val="minMax"/>
        </c:scaling>
        <c:axPos val="b"/>
        <c:tickLblPos val="nextTo"/>
        <c:crossAx val="48407296"/>
        <c:crosses val="autoZero"/>
        <c:auto val="1"/>
        <c:lblAlgn val="ctr"/>
        <c:lblOffset val="100"/>
      </c:catAx>
      <c:valAx>
        <c:axId val="48407296"/>
        <c:scaling>
          <c:orientation val="minMax"/>
        </c:scaling>
        <c:axPos val="l"/>
        <c:majorGridlines/>
        <c:numFmt formatCode="General" sourceLinked="1"/>
        <c:tickLblPos val="nextTo"/>
        <c:crossAx val="4838912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'5-9 кл'!$P$3</c:f>
              <c:strCache>
                <c:ptCount val="1"/>
                <c:pt idx="0">
                  <c:v>на "5"</c:v>
                </c:pt>
              </c:strCache>
            </c:strRef>
          </c:tx>
          <c:cat>
            <c:strRef>
              <c:f>'5-9 кл'!$O$4:$O$8</c:f>
              <c:strCache>
                <c:ptCount val="5"/>
                <c:pt idx="0">
                  <c:v>5 класс</c:v>
                </c:pt>
                <c:pt idx="1">
                  <c:v>6 класс</c:v>
                </c:pt>
                <c:pt idx="2">
                  <c:v>7 класс</c:v>
                </c:pt>
                <c:pt idx="3">
                  <c:v>8 класс</c:v>
                </c:pt>
                <c:pt idx="4">
                  <c:v>9 класс</c:v>
                </c:pt>
              </c:strCache>
            </c:strRef>
          </c:cat>
          <c:val>
            <c:numRef>
              <c:f>'5-9 кл'!$P$4:$P$8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'5-9 кл'!$Q$3</c:f>
              <c:strCache>
                <c:ptCount val="1"/>
                <c:pt idx="0">
                  <c:v>на "4" и "5"</c:v>
                </c:pt>
              </c:strCache>
            </c:strRef>
          </c:tx>
          <c:cat>
            <c:strRef>
              <c:f>'5-9 кл'!$O$4:$O$8</c:f>
              <c:strCache>
                <c:ptCount val="5"/>
                <c:pt idx="0">
                  <c:v>5 класс</c:v>
                </c:pt>
                <c:pt idx="1">
                  <c:v>6 класс</c:v>
                </c:pt>
                <c:pt idx="2">
                  <c:v>7 класс</c:v>
                </c:pt>
                <c:pt idx="3">
                  <c:v>8 класс</c:v>
                </c:pt>
                <c:pt idx="4">
                  <c:v>9 класс</c:v>
                </c:pt>
              </c:strCache>
            </c:strRef>
          </c:cat>
          <c:val>
            <c:numRef>
              <c:f>'5-9 кл'!$Q$4:$Q$8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16</c:v>
                </c:pt>
                <c:pt idx="3">
                  <c:v>19</c:v>
                </c:pt>
                <c:pt idx="4">
                  <c:v>16</c:v>
                </c:pt>
              </c:numCache>
            </c:numRef>
          </c:val>
        </c:ser>
        <c:ser>
          <c:idx val="2"/>
          <c:order val="2"/>
          <c:tx>
            <c:strRef>
              <c:f>'5-9 кл'!$R$3</c:f>
              <c:strCache>
                <c:ptCount val="1"/>
                <c:pt idx="0">
                  <c:v>на "3"</c:v>
                </c:pt>
              </c:strCache>
            </c:strRef>
          </c:tx>
          <c:cat>
            <c:strRef>
              <c:f>'5-9 кл'!$O$4:$O$8</c:f>
              <c:strCache>
                <c:ptCount val="5"/>
                <c:pt idx="0">
                  <c:v>5 класс</c:v>
                </c:pt>
                <c:pt idx="1">
                  <c:v>6 класс</c:v>
                </c:pt>
                <c:pt idx="2">
                  <c:v>7 класс</c:v>
                </c:pt>
                <c:pt idx="3">
                  <c:v>8 класс</c:v>
                </c:pt>
                <c:pt idx="4">
                  <c:v>9 класс</c:v>
                </c:pt>
              </c:strCache>
            </c:strRef>
          </c:cat>
          <c:val>
            <c:numRef>
              <c:f>'5-9 кл'!$R$4:$R$8</c:f>
              <c:numCache>
                <c:formatCode>General</c:formatCode>
                <c:ptCount val="5"/>
                <c:pt idx="0">
                  <c:v>13</c:v>
                </c:pt>
                <c:pt idx="1">
                  <c:v>15</c:v>
                </c:pt>
                <c:pt idx="2">
                  <c:v>14</c:v>
                </c:pt>
                <c:pt idx="3">
                  <c:v>29</c:v>
                </c:pt>
                <c:pt idx="4">
                  <c:v>36</c:v>
                </c:pt>
              </c:numCache>
            </c:numRef>
          </c:val>
        </c:ser>
        <c:axId val="48519040"/>
        <c:axId val="48520576"/>
      </c:barChart>
      <c:catAx>
        <c:axId val="48519040"/>
        <c:scaling>
          <c:orientation val="minMax"/>
        </c:scaling>
        <c:axPos val="b"/>
        <c:tickLblPos val="nextTo"/>
        <c:crossAx val="48520576"/>
        <c:crosses val="autoZero"/>
        <c:auto val="1"/>
        <c:lblAlgn val="ctr"/>
        <c:lblOffset val="100"/>
      </c:catAx>
      <c:valAx>
        <c:axId val="48520576"/>
        <c:scaling>
          <c:orientation val="minMax"/>
        </c:scaling>
        <c:axPos val="l"/>
        <c:majorGridlines/>
        <c:numFmt formatCode="General" sourceLinked="1"/>
        <c:tickLblPos val="nextTo"/>
        <c:crossAx val="4851904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'5-9 кл'!$O$4</c:f>
              <c:strCache>
                <c:ptCount val="1"/>
                <c:pt idx="0">
                  <c:v>5 класс</c:v>
                </c:pt>
              </c:strCache>
            </c:strRef>
          </c:tx>
          <c:cat>
            <c:strRef>
              <c:f>'5-9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'5-9 кл'!$P$4:$R$4</c:f>
              <c:numCache>
                <c:formatCode>General</c:formatCode>
                <c:ptCount val="3"/>
                <c:pt idx="0">
                  <c:v>4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</c:ser>
        <c:ser>
          <c:idx val="1"/>
          <c:order val="1"/>
          <c:tx>
            <c:strRef>
              <c:f>'5-9 кл'!$O$5</c:f>
              <c:strCache>
                <c:ptCount val="1"/>
                <c:pt idx="0">
                  <c:v>6 класс</c:v>
                </c:pt>
              </c:strCache>
            </c:strRef>
          </c:tx>
          <c:cat>
            <c:strRef>
              <c:f>'5-9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'5-9 кл'!$P$5:$R$5</c:f>
              <c:numCache>
                <c:formatCode>General</c:formatCode>
                <c:ptCount val="3"/>
                <c:pt idx="0">
                  <c:v>3</c:v>
                </c:pt>
                <c:pt idx="1">
                  <c:v>12</c:v>
                </c:pt>
                <c:pt idx="2">
                  <c:v>15</c:v>
                </c:pt>
              </c:numCache>
            </c:numRef>
          </c:val>
        </c:ser>
        <c:ser>
          <c:idx val="2"/>
          <c:order val="2"/>
          <c:tx>
            <c:strRef>
              <c:f>'5-9 кл'!$O$6</c:f>
              <c:strCache>
                <c:ptCount val="1"/>
                <c:pt idx="0">
                  <c:v>7 класс</c:v>
                </c:pt>
              </c:strCache>
            </c:strRef>
          </c:tx>
          <c:cat>
            <c:strRef>
              <c:f>'5-9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'5-9 кл'!$P$6:$R$6</c:f>
              <c:numCache>
                <c:formatCode>General</c:formatCode>
                <c:ptCount val="3"/>
                <c:pt idx="0">
                  <c:v>1</c:v>
                </c:pt>
                <c:pt idx="1">
                  <c:v>16</c:v>
                </c:pt>
                <c:pt idx="2">
                  <c:v>14</c:v>
                </c:pt>
              </c:numCache>
            </c:numRef>
          </c:val>
        </c:ser>
        <c:ser>
          <c:idx val="3"/>
          <c:order val="3"/>
          <c:tx>
            <c:strRef>
              <c:f>'5-9 кл'!$O$7</c:f>
              <c:strCache>
                <c:ptCount val="1"/>
                <c:pt idx="0">
                  <c:v>8 класс</c:v>
                </c:pt>
              </c:strCache>
            </c:strRef>
          </c:tx>
          <c:cat>
            <c:strRef>
              <c:f>'5-9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'5-9 кл'!$P$7:$R$7</c:f>
              <c:numCache>
                <c:formatCode>General</c:formatCode>
                <c:ptCount val="3"/>
                <c:pt idx="0">
                  <c:v>2</c:v>
                </c:pt>
                <c:pt idx="1">
                  <c:v>19</c:v>
                </c:pt>
                <c:pt idx="2">
                  <c:v>29</c:v>
                </c:pt>
              </c:numCache>
            </c:numRef>
          </c:val>
        </c:ser>
        <c:ser>
          <c:idx val="4"/>
          <c:order val="4"/>
          <c:tx>
            <c:strRef>
              <c:f>'5-9 кл'!$O$8</c:f>
              <c:strCache>
                <c:ptCount val="1"/>
                <c:pt idx="0">
                  <c:v>9 класс</c:v>
                </c:pt>
              </c:strCache>
            </c:strRef>
          </c:tx>
          <c:cat>
            <c:strRef>
              <c:f>'5-9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'5-9 кл'!$P$8:$R$8</c:f>
              <c:numCache>
                <c:formatCode>General</c:formatCode>
                <c:ptCount val="3"/>
                <c:pt idx="0">
                  <c:v>4</c:v>
                </c:pt>
                <c:pt idx="1">
                  <c:v>16</c:v>
                </c:pt>
                <c:pt idx="2">
                  <c:v>36</c:v>
                </c:pt>
              </c:numCache>
            </c:numRef>
          </c:val>
        </c:ser>
        <c:axId val="49039232"/>
        <c:axId val="49040768"/>
      </c:barChart>
      <c:catAx>
        <c:axId val="49039232"/>
        <c:scaling>
          <c:orientation val="minMax"/>
        </c:scaling>
        <c:axPos val="b"/>
        <c:tickLblPos val="nextTo"/>
        <c:crossAx val="49040768"/>
        <c:crosses val="autoZero"/>
        <c:auto val="1"/>
        <c:lblAlgn val="ctr"/>
        <c:lblOffset val="100"/>
      </c:catAx>
      <c:valAx>
        <c:axId val="49040768"/>
        <c:scaling>
          <c:orientation val="minMax"/>
        </c:scaling>
        <c:axPos val="l"/>
        <c:majorGridlines/>
        <c:numFmt formatCode="General" sourceLinked="1"/>
        <c:tickLblPos val="nextTo"/>
        <c:crossAx val="4903923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'10-11 кл'!$P$3</c:f>
              <c:strCache>
                <c:ptCount val="1"/>
                <c:pt idx="0">
                  <c:v>на "5"</c:v>
                </c:pt>
              </c:strCache>
            </c:strRef>
          </c:tx>
          <c:cat>
            <c:strRef>
              <c:f>'10-11 кл'!$O$4:$O$5</c:f>
              <c:strCache>
                <c:ptCount val="2"/>
                <c:pt idx="0">
                  <c:v>10 класс</c:v>
                </c:pt>
                <c:pt idx="1">
                  <c:v>11 класс</c:v>
                </c:pt>
              </c:strCache>
            </c:strRef>
          </c:cat>
          <c:val>
            <c:numRef>
              <c:f>'10-11 кл'!$P$4:$P$5</c:f>
              <c:numCache>
                <c:formatCode>General</c:formatCode>
                <c:ptCount val="2"/>
                <c:pt idx="0">
                  <c:v>4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'10-11 кл'!$Q$3</c:f>
              <c:strCache>
                <c:ptCount val="1"/>
                <c:pt idx="0">
                  <c:v>на "4" и "5"</c:v>
                </c:pt>
              </c:strCache>
            </c:strRef>
          </c:tx>
          <c:cat>
            <c:strRef>
              <c:f>'10-11 кл'!$O$4:$O$5</c:f>
              <c:strCache>
                <c:ptCount val="2"/>
                <c:pt idx="0">
                  <c:v>10 класс</c:v>
                </c:pt>
                <c:pt idx="1">
                  <c:v>11 класс</c:v>
                </c:pt>
              </c:strCache>
            </c:strRef>
          </c:cat>
          <c:val>
            <c:numRef>
              <c:f>'10-11 кл'!$Q$4:$Q$5</c:f>
              <c:numCache>
                <c:formatCode>General</c:formatCode>
                <c:ptCount val="2"/>
                <c:pt idx="0">
                  <c:v>10</c:v>
                </c:pt>
                <c:pt idx="1">
                  <c:v>5</c:v>
                </c:pt>
              </c:numCache>
            </c:numRef>
          </c:val>
        </c:ser>
        <c:ser>
          <c:idx val="2"/>
          <c:order val="2"/>
          <c:tx>
            <c:strRef>
              <c:f>'10-11 кл'!$R$3</c:f>
              <c:strCache>
                <c:ptCount val="1"/>
                <c:pt idx="0">
                  <c:v>на "3"</c:v>
                </c:pt>
              </c:strCache>
            </c:strRef>
          </c:tx>
          <c:cat>
            <c:strRef>
              <c:f>'10-11 кл'!$O$4:$O$5</c:f>
              <c:strCache>
                <c:ptCount val="2"/>
                <c:pt idx="0">
                  <c:v>10 класс</c:v>
                </c:pt>
                <c:pt idx="1">
                  <c:v>11 класс</c:v>
                </c:pt>
              </c:strCache>
            </c:strRef>
          </c:cat>
          <c:val>
            <c:numRef>
              <c:f>'10-11 кл'!$R$4:$R$5</c:f>
              <c:numCache>
                <c:formatCode>General</c:formatCode>
                <c:ptCount val="2"/>
                <c:pt idx="0">
                  <c:v>14</c:v>
                </c:pt>
                <c:pt idx="1">
                  <c:v>17</c:v>
                </c:pt>
              </c:numCache>
            </c:numRef>
          </c:val>
        </c:ser>
        <c:axId val="49128192"/>
        <c:axId val="49129728"/>
      </c:barChart>
      <c:catAx>
        <c:axId val="49128192"/>
        <c:scaling>
          <c:orientation val="minMax"/>
        </c:scaling>
        <c:axPos val="b"/>
        <c:tickLblPos val="nextTo"/>
        <c:crossAx val="49129728"/>
        <c:crosses val="autoZero"/>
        <c:auto val="1"/>
        <c:lblAlgn val="ctr"/>
        <c:lblOffset val="100"/>
      </c:catAx>
      <c:valAx>
        <c:axId val="49129728"/>
        <c:scaling>
          <c:orientation val="minMax"/>
        </c:scaling>
        <c:axPos val="l"/>
        <c:majorGridlines/>
        <c:numFmt formatCode="General" sourceLinked="1"/>
        <c:tickLblPos val="nextTo"/>
        <c:crossAx val="4912819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'10-11 кл'!$O$4</c:f>
              <c:strCache>
                <c:ptCount val="1"/>
                <c:pt idx="0">
                  <c:v>10 класс</c:v>
                </c:pt>
              </c:strCache>
            </c:strRef>
          </c:tx>
          <c:cat>
            <c:strRef>
              <c:f>'10-11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'10-11 кл'!$P$4:$R$4</c:f>
              <c:numCache>
                <c:formatCode>General</c:formatCode>
                <c:ptCount val="3"/>
                <c:pt idx="0">
                  <c:v>4</c:v>
                </c:pt>
                <c:pt idx="1">
                  <c:v>10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'10-11 кл'!$O$5</c:f>
              <c:strCache>
                <c:ptCount val="1"/>
                <c:pt idx="0">
                  <c:v>11 класс</c:v>
                </c:pt>
              </c:strCache>
            </c:strRef>
          </c:tx>
          <c:cat>
            <c:strRef>
              <c:f>'10-11 кл'!$P$3:$R$3</c:f>
              <c:strCache>
                <c:ptCount val="3"/>
                <c:pt idx="0">
                  <c:v>на "5"</c:v>
                </c:pt>
                <c:pt idx="1">
                  <c:v>на "4" и "5"</c:v>
                </c:pt>
                <c:pt idx="2">
                  <c:v>на "3"</c:v>
                </c:pt>
              </c:strCache>
            </c:strRef>
          </c:cat>
          <c:val>
            <c:numRef>
              <c:f>'10-11 кл'!$P$5:$R$5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17</c:v>
                </c:pt>
              </c:numCache>
            </c:numRef>
          </c:val>
        </c:ser>
        <c:axId val="49191168"/>
        <c:axId val="49197056"/>
      </c:barChart>
      <c:catAx>
        <c:axId val="49191168"/>
        <c:scaling>
          <c:orientation val="minMax"/>
        </c:scaling>
        <c:axPos val="b"/>
        <c:tickLblPos val="nextTo"/>
        <c:crossAx val="49197056"/>
        <c:crosses val="autoZero"/>
        <c:auto val="1"/>
        <c:lblAlgn val="ctr"/>
        <c:lblOffset val="100"/>
      </c:catAx>
      <c:valAx>
        <c:axId val="49197056"/>
        <c:scaling>
          <c:orientation val="minMax"/>
        </c:scaling>
        <c:axPos val="l"/>
        <c:majorGridlines/>
        <c:numFmt formatCode="General" sourceLinked="1"/>
        <c:tickLblPos val="nextTo"/>
        <c:crossAx val="4919116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pie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Лист1!$B$21:$B$23</c:f>
              <c:strCache>
                <c:ptCount val="3"/>
                <c:pt idx="0">
                  <c:v>родной (русский язык)</c:v>
                </c:pt>
                <c:pt idx="1">
                  <c:v>родной (татарский) язык</c:v>
                </c:pt>
                <c:pt idx="2">
                  <c:v>татарский язык как государственный</c:v>
                </c:pt>
              </c:strCache>
            </c:strRef>
          </c:cat>
          <c:val>
            <c:numRef>
              <c:f>Лист1!$C$21:$C$23</c:f>
              <c:numCache>
                <c:formatCode>General</c:formatCode>
                <c:ptCount val="3"/>
                <c:pt idx="0">
                  <c:v>46</c:v>
                </c:pt>
                <c:pt idx="1">
                  <c:v>13</c:v>
                </c:pt>
                <c:pt idx="2">
                  <c:v>41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5063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1F330-04F0-4157-9475-479FD60D7F9F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5063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35ADC-C2AE-4817-B7E0-D6AA0B8E8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5063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71BF0-778F-4255-BBE6-4AF9046DF023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5063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466FE-5CC3-4B76-B6A2-63489D46D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664" y="464642"/>
            <a:ext cx="744667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33B0C-8CF8-4394-9C3C-0292A9A345B6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87CB-D4B1-4699-B9D2-1DE0FEFA0AFD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69669-0166-43C8-9BEB-DB6A704F63FD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6B9B8-C20F-4674-AD5A-75522B3808DA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E2CCF-CFD3-4B6E-9289-79A25CDC8286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6353555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4151" y="6432803"/>
            <a:ext cx="120650" cy="190500"/>
          </a:xfrm>
          <a:custGeom>
            <a:avLst/>
            <a:gdLst/>
            <a:ahLst/>
            <a:cxnLst/>
            <a:rect l="l" t="t" r="r" b="b"/>
            <a:pathLst>
              <a:path w="120650" h="190500">
                <a:moveTo>
                  <a:pt x="0" y="0"/>
                </a:moveTo>
                <a:lnTo>
                  <a:pt x="0" y="190500"/>
                </a:lnTo>
                <a:lnTo>
                  <a:pt x="120396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6303" y="353695"/>
            <a:ext cx="8051393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2375" y="1498473"/>
            <a:ext cx="7183755" cy="3535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E1EDB-0C58-4964-A28D-EB6061EE92B0}" type="datetime1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nsav/page2303.htm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255" y="3648455"/>
            <a:ext cx="7315200" cy="1280160"/>
          </a:xfrm>
          <a:custGeom>
            <a:avLst/>
            <a:gdLst/>
            <a:ahLst/>
            <a:cxnLst/>
            <a:rect l="l" t="t" r="r" b="b"/>
            <a:pathLst>
              <a:path w="7315200" h="1280160">
                <a:moveTo>
                  <a:pt x="0" y="1280159"/>
                </a:moveTo>
                <a:lnTo>
                  <a:pt x="7315200" y="1280159"/>
                </a:lnTo>
                <a:lnTo>
                  <a:pt x="7315200" y="0"/>
                </a:lnTo>
                <a:lnTo>
                  <a:pt x="0" y="0"/>
                </a:lnTo>
                <a:lnTo>
                  <a:pt x="0" y="1280159"/>
                </a:lnTo>
                <a:close/>
              </a:path>
            </a:pathLst>
          </a:custGeom>
          <a:ln w="6096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" y="5049011"/>
            <a:ext cx="7315200" cy="685800"/>
          </a:xfrm>
          <a:custGeom>
            <a:avLst/>
            <a:gdLst/>
            <a:ahLst/>
            <a:cxnLst/>
            <a:rect l="l" t="t" r="r" b="b"/>
            <a:pathLst>
              <a:path w="7315200" h="685800">
                <a:moveTo>
                  <a:pt x="0" y="685800"/>
                </a:moveTo>
                <a:lnTo>
                  <a:pt x="7315200" y="685800"/>
                </a:lnTo>
                <a:lnTo>
                  <a:pt x="73152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6096">
            <a:solidFill>
              <a:srgbClr val="9FB8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6240" y="332231"/>
            <a:ext cx="8424672" cy="6120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43250" y="4501134"/>
            <a:ext cx="287020" cy="287020"/>
          </a:xfrm>
          <a:custGeom>
            <a:avLst/>
            <a:gdLst/>
            <a:ahLst/>
            <a:cxnLst/>
            <a:rect l="l" t="t" r="r" b="b"/>
            <a:pathLst>
              <a:path w="287020" h="287020">
                <a:moveTo>
                  <a:pt x="0" y="286512"/>
                </a:moveTo>
                <a:lnTo>
                  <a:pt x="286512" y="286512"/>
                </a:lnTo>
                <a:lnTo>
                  <a:pt x="286512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43250" y="4501134"/>
            <a:ext cx="287020" cy="287020"/>
          </a:xfrm>
          <a:custGeom>
            <a:avLst/>
            <a:gdLst/>
            <a:ahLst/>
            <a:cxnLst/>
            <a:rect l="l" t="t" r="r" b="b"/>
            <a:pathLst>
              <a:path w="287020" h="287020">
                <a:moveTo>
                  <a:pt x="0" y="286512"/>
                </a:moveTo>
                <a:lnTo>
                  <a:pt x="286512" y="286512"/>
                </a:lnTo>
                <a:lnTo>
                  <a:pt x="286512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8192" y="788923"/>
            <a:ext cx="3581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Недельная</a:t>
            </a:r>
            <a:r>
              <a:rPr dirty="0"/>
              <a:t> </a:t>
            </a:r>
            <a:r>
              <a:rPr spc="-20" dirty="0"/>
              <a:t>нагрузка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54607" y="1493011"/>
            <a:ext cx="6442075" cy="3408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Выполнена </a:t>
            </a:r>
            <a:r>
              <a:rPr sz="1800" b="1" spc="-15" dirty="0">
                <a:latin typeface="Arial"/>
                <a:cs typeface="Arial"/>
              </a:rPr>
              <a:t>согласно </a:t>
            </a:r>
            <a:r>
              <a:rPr sz="1800" b="1" spc="-10" dirty="0">
                <a:latin typeface="Arial"/>
                <a:cs typeface="Arial"/>
              </a:rPr>
              <a:t>санитарным нормам </a:t>
            </a:r>
            <a:r>
              <a:rPr sz="1800" b="1" dirty="0">
                <a:latin typeface="Arial"/>
                <a:cs typeface="Arial"/>
              </a:rPr>
              <a:t>и </a:t>
            </a:r>
            <a:r>
              <a:rPr sz="1800" b="1" spc="-5" dirty="0">
                <a:latin typeface="Arial"/>
                <a:cs typeface="Arial"/>
              </a:rPr>
              <a:t>правилам </a:t>
            </a:r>
            <a:r>
              <a:rPr sz="1800" b="1" dirty="0">
                <a:latin typeface="Arial"/>
                <a:cs typeface="Arial"/>
              </a:rPr>
              <a:t>–  </a:t>
            </a:r>
            <a:r>
              <a:rPr sz="1800" b="1" spc="-15" dirty="0">
                <a:latin typeface="Arial"/>
                <a:cs typeface="Arial"/>
              </a:rPr>
              <a:t>максимально допустимой </a:t>
            </a:r>
            <a:r>
              <a:rPr sz="1800" b="1" spc="-5" dirty="0">
                <a:latin typeface="Arial"/>
                <a:cs typeface="Arial"/>
              </a:rPr>
              <a:t>недельной</a:t>
            </a:r>
            <a:r>
              <a:rPr sz="1800" b="1" spc="1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нагрузке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3463925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1-е </a:t>
            </a:r>
            <a:r>
              <a:rPr sz="2400" dirty="0">
                <a:latin typeface="Arial"/>
                <a:cs typeface="Arial"/>
              </a:rPr>
              <a:t>классы – </a:t>
            </a:r>
            <a:r>
              <a:rPr sz="2400" spc="-5" dirty="0">
                <a:latin typeface="Arial"/>
                <a:cs typeface="Arial"/>
              </a:rPr>
              <a:t>21 </a:t>
            </a:r>
            <a:r>
              <a:rPr sz="2400" dirty="0">
                <a:latin typeface="Arial"/>
                <a:cs typeface="Arial"/>
              </a:rPr>
              <a:t>час  </a:t>
            </a:r>
            <a:r>
              <a:rPr sz="2400" spc="-5" dirty="0">
                <a:latin typeface="Arial"/>
                <a:cs typeface="Arial"/>
              </a:rPr>
              <a:t>2-4 </a:t>
            </a:r>
            <a:r>
              <a:rPr sz="2400" dirty="0">
                <a:latin typeface="Arial"/>
                <a:cs typeface="Arial"/>
              </a:rPr>
              <a:t>классы- </a:t>
            </a:r>
            <a:r>
              <a:rPr sz="2400" spc="-5" dirty="0">
                <a:latin typeface="Arial"/>
                <a:cs typeface="Arial"/>
              </a:rPr>
              <a:t>26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часов</a:t>
            </a:r>
            <a:endParaRPr sz="24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AutoNum type="arabicPlain" startAt="5"/>
              <a:tabLst>
                <a:tab pos="267335" algn="l"/>
              </a:tabLst>
            </a:pPr>
            <a:r>
              <a:rPr sz="2400" dirty="0">
                <a:latin typeface="Arial"/>
                <a:cs typeface="Arial"/>
              </a:rPr>
              <a:t>классы- </a:t>
            </a:r>
            <a:r>
              <a:rPr sz="2400" spc="-5" dirty="0">
                <a:latin typeface="Arial"/>
                <a:cs typeface="Arial"/>
              </a:rPr>
              <a:t>32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часа</a:t>
            </a:r>
            <a:endParaRPr sz="24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AutoNum type="arabicPlain" startAt="5"/>
              <a:tabLst>
                <a:tab pos="267335" algn="l"/>
              </a:tabLst>
            </a:pPr>
            <a:r>
              <a:rPr sz="2400" dirty="0">
                <a:latin typeface="Arial"/>
                <a:cs typeface="Arial"/>
              </a:rPr>
              <a:t>классы- </a:t>
            </a:r>
            <a:r>
              <a:rPr sz="2400" spc="-5" dirty="0">
                <a:latin typeface="Arial"/>
                <a:cs typeface="Arial"/>
              </a:rPr>
              <a:t>33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часа</a:t>
            </a:r>
            <a:endParaRPr sz="24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spcBef>
                <a:spcPts val="5"/>
              </a:spcBef>
              <a:buAutoNum type="arabicPlain" startAt="5"/>
              <a:tabLst>
                <a:tab pos="267335" algn="l"/>
              </a:tabLst>
            </a:pPr>
            <a:r>
              <a:rPr sz="2400" dirty="0">
                <a:latin typeface="Arial"/>
                <a:cs typeface="Arial"/>
              </a:rPr>
              <a:t>классы-35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часов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8, </a:t>
            </a:r>
            <a:r>
              <a:rPr sz="2400" dirty="0">
                <a:latin typeface="Arial"/>
                <a:cs typeface="Arial"/>
              </a:rPr>
              <a:t>9 классы- </a:t>
            </a:r>
            <a:r>
              <a:rPr sz="2400" spc="-5" dirty="0">
                <a:latin typeface="Arial"/>
                <a:cs typeface="Arial"/>
              </a:rPr>
              <a:t>36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часов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40" dirty="0">
                <a:latin typeface="Arial"/>
                <a:cs typeface="Arial"/>
              </a:rPr>
              <a:t>10,11 </a:t>
            </a:r>
            <a:r>
              <a:rPr sz="2400" dirty="0">
                <a:latin typeface="Arial"/>
                <a:cs typeface="Arial"/>
              </a:rPr>
              <a:t>классы – </a:t>
            </a:r>
            <a:r>
              <a:rPr sz="2400" spc="-5" dirty="0">
                <a:latin typeface="Arial"/>
                <a:cs typeface="Arial"/>
              </a:rPr>
              <a:t>37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часов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406" y="82372"/>
            <a:ext cx="41008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Кадровое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Arial"/>
                <a:cs typeface="Arial"/>
              </a:rPr>
              <a:t>обеспечение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406" y="778002"/>
            <a:ext cx="79243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Trebuchet MS"/>
                <a:cs typeface="Trebuchet MS"/>
              </a:rPr>
              <a:t>В </a:t>
            </a:r>
            <a:r>
              <a:rPr sz="1800" spc="-85" dirty="0">
                <a:latin typeface="Trebuchet MS"/>
                <a:cs typeface="Trebuchet MS"/>
              </a:rPr>
              <a:t>школе </a:t>
            </a:r>
            <a:r>
              <a:rPr sz="1800" spc="-80" dirty="0">
                <a:latin typeface="Trebuchet MS"/>
                <a:cs typeface="Trebuchet MS"/>
              </a:rPr>
              <a:t>работает </a:t>
            </a:r>
            <a:r>
              <a:rPr sz="1800" spc="-35" dirty="0">
                <a:latin typeface="Trebuchet MS"/>
                <a:cs typeface="Trebuchet MS"/>
              </a:rPr>
              <a:t>36 </a:t>
            </a:r>
            <a:r>
              <a:rPr sz="1800" spc="-100" dirty="0">
                <a:latin typeface="Trebuchet MS"/>
                <a:cs typeface="Trebuchet MS"/>
              </a:rPr>
              <a:t>педагогических </a:t>
            </a:r>
            <a:r>
              <a:rPr sz="1800" spc="-65" dirty="0">
                <a:latin typeface="Trebuchet MS"/>
                <a:cs typeface="Trebuchet MS"/>
              </a:rPr>
              <a:t>работников </a:t>
            </a:r>
            <a:r>
              <a:rPr sz="1800" spc="-95" dirty="0">
                <a:latin typeface="Trebuchet MS"/>
                <a:cs typeface="Trebuchet MS"/>
              </a:rPr>
              <a:t>(</a:t>
            </a:r>
            <a:r>
              <a:rPr sz="1800" spc="-95">
                <a:latin typeface="Trebuchet MS"/>
                <a:cs typeface="Trebuchet MS"/>
              </a:rPr>
              <a:t>вместе</a:t>
            </a:r>
            <a:r>
              <a:rPr sz="1800" spc="-405">
                <a:latin typeface="Trebuchet MS"/>
                <a:cs typeface="Trebuchet MS"/>
              </a:rPr>
              <a:t> </a:t>
            </a:r>
            <a:r>
              <a:rPr lang="ru-RU" sz="1800" spc="-405" dirty="0" smtClean="0">
                <a:latin typeface="Trebuchet MS"/>
                <a:cs typeface="Trebuchet MS"/>
              </a:rPr>
              <a:t> </a:t>
            </a:r>
            <a:r>
              <a:rPr sz="1800" spc="-135" smtClean="0">
                <a:latin typeface="Trebuchet MS"/>
                <a:cs typeface="Trebuchet MS"/>
              </a:rPr>
              <a:t>с </a:t>
            </a:r>
            <a:r>
              <a:rPr lang="ru-RU" sz="1800" spc="-135" dirty="0" smtClean="0">
                <a:latin typeface="Trebuchet MS"/>
                <a:cs typeface="Trebuchet MS"/>
              </a:rPr>
              <a:t> </a:t>
            </a:r>
            <a:r>
              <a:rPr sz="1800" spc="-95" smtClean="0">
                <a:latin typeface="Trebuchet MS"/>
                <a:cs typeface="Trebuchet MS"/>
              </a:rPr>
              <a:t>совместителями)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990600" y="2057400"/>
          <a:ext cx="7391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1" y="609600"/>
          <a:ext cx="8229599" cy="5585841"/>
        </p:xfrm>
        <a:graphic>
          <a:graphicData uri="http://schemas.openxmlformats.org/drawingml/2006/table">
            <a:tbl>
              <a:tblPr/>
              <a:tblGrid>
                <a:gridCol w="2770033"/>
                <a:gridCol w="670805"/>
                <a:gridCol w="1119061"/>
                <a:gridCol w="1454464"/>
                <a:gridCol w="899668"/>
                <a:gridCol w="1315568"/>
              </a:tblGrid>
              <a:tr h="166687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Сведения о кадрах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Основные работники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 процентном отношении к общему количеству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Совместители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В процентном отношении к общему количеству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Всего,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из них имеют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89%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квалификационные категории: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высшая категория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89%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первая категория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89%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СЗД, «новички»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88%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государственные награды, почетные звания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отраслевые  нагрудные знаки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53" marR="63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6571" y="739597"/>
            <a:ext cx="327850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Имеют звания </a:t>
            </a:r>
            <a:r>
              <a:rPr sz="2000" dirty="0"/>
              <a:t>и</a:t>
            </a:r>
            <a:r>
              <a:rPr sz="2000" spc="-135" dirty="0"/>
              <a:t> </a:t>
            </a:r>
            <a:r>
              <a:rPr sz="2000" dirty="0"/>
              <a:t>награды:</a:t>
            </a:r>
            <a:endParaRPr sz="200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838200" y="1905000"/>
            <a:ext cx="7391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 человек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«Заслуженный учитель РТ» - 1 человек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«Почетный работник общего образования РФ» - 1 человек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Грант «Наш новый учитель» - 2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Грант «Наш лучший учитель» - 4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награждены Грамотой Министерства образования и науки РФ – 3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награждены Грамотой Министерства образования и науки РТ- 4 человека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отраслевые  нагрудные знаки - 6 человек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044" y="668528"/>
            <a:ext cx="69951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/>
              <a:t>Реализация </a:t>
            </a:r>
            <a:r>
              <a:rPr sz="2400" spc="-10" dirty="0"/>
              <a:t>ведущих федеральных</a:t>
            </a:r>
            <a:r>
              <a:rPr sz="2400" spc="90" dirty="0"/>
              <a:t> </a:t>
            </a:r>
            <a:r>
              <a:rPr sz="2400" dirty="0"/>
              <a:t>и</a:t>
            </a:r>
            <a:endParaRPr sz="2400"/>
          </a:p>
          <a:p>
            <a:pPr marL="12700" marR="5080">
              <a:lnSpc>
                <a:spcPct val="100000"/>
              </a:lnSpc>
              <a:tabLst>
                <a:tab pos="5273675" algn="l"/>
              </a:tabLst>
            </a:pPr>
            <a:r>
              <a:rPr sz="2400" spc="-5" dirty="0"/>
              <a:t>региональных программ</a:t>
            </a:r>
            <a:r>
              <a:rPr sz="2400" spc="30" dirty="0"/>
              <a:t> </a:t>
            </a:r>
            <a:r>
              <a:rPr sz="2400" dirty="0"/>
              <a:t>в</a:t>
            </a:r>
            <a:r>
              <a:rPr sz="2400" spc="15" dirty="0"/>
              <a:t> </a:t>
            </a:r>
            <a:r>
              <a:rPr sz="2400" spc="-15" dirty="0"/>
              <a:t>сфере	</a:t>
            </a:r>
            <a:r>
              <a:rPr sz="2400" spc="-10" dirty="0"/>
              <a:t>обучения</a:t>
            </a:r>
            <a:r>
              <a:rPr sz="2400" spc="-60" dirty="0"/>
              <a:t> </a:t>
            </a:r>
            <a:r>
              <a:rPr sz="2400" dirty="0"/>
              <a:t>и  </a:t>
            </a:r>
            <a:r>
              <a:rPr sz="2400" spc="-15" dirty="0"/>
              <a:t>воспитания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222044" y="2133346"/>
            <a:ext cx="7099934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В </a:t>
            </a:r>
            <a:r>
              <a:rPr sz="1800" spc="-10" dirty="0">
                <a:latin typeface="Arial"/>
                <a:cs typeface="Arial"/>
              </a:rPr>
              <a:t>школе </a:t>
            </a:r>
            <a:r>
              <a:rPr sz="1800" spc="-15" dirty="0">
                <a:latin typeface="Arial"/>
                <a:cs typeface="Arial"/>
              </a:rPr>
              <a:t>реализуются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программы: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10" dirty="0">
                <a:latin typeface="Arial"/>
                <a:cs typeface="Arial"/>
              </a:rPr>
              <a:t>«Патриотическое воспитание </a:t>
            </a:r>
            <a:r>
              <a:rPr sz="1800" spc="-5" dirty="0">
                <a:latin typeface="Arial"/>
                <a:cs typeface="Arial"/>
              </a:rPr>
              <a:t>граждан </a:t>
            </a:r>
            <a:r>
              <a:rPr sz="1800" spc="-10" dirty="0">
                <a:latin typeface="Arial"/>
                <a:cs typeface="Arial"/>
              </a:rPr>
              <a:t>Российской Федерации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2016 </a:t>
            </a:r>
            <a:r>
              <a:rPr sz="1800" dirty="0">
                <a:latin typeface="Arial"/>
                <a:cs typeface="Arial"/>
              </a:rPr>
              <a:t>- </a:t>
            </a:r>
            <a:r>
              <a:rPr sz="1800" spc="-10" dirty="0">
                <a:latin typeface="Arial"/>
                <a:cs typeface="Arial"/>
              </a:rPr>
              <a:t>2020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годы»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spcBef>
                <a:spcPts val="5"/>
              </a:spcBef>
              <a:buChar char="•"/>
              <a:tabLst>
                <a:tab pos="156210" algn="l"/>
              </a:tabLst>
            </a:pPr>
            <a:r>
              <a:rPr sz="1800" spc="-15" dirty="0">
                <a:latin typeface="Arial"/>
                <a:cs typeface="Arial"/>
              </a:rPr>
              <a:t>«Образование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здоровье»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10" dirty="0">
                <a:latin typeface="Arial"/>
                <a:cs typeface="Arial"/>
              </a:rPr>
              <a:t>«Путь 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успеху»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5" dirty="0">
                <a:latin typeface="Arial"/>
                <a:cs typeface="Arial"/>
              </a:rPr>
              <a:t>«Всем </a:t>
            </a:r>
            <a:r>
              <a:rPr sz="1800" spc="-20" dirty="0">
                <a:latin typeface="Arial"/>
                <a:cs typeface="Arial"/>
              </a:rPr>
              <a:t>цвета, </a:t>
            </a:r>
            <a:r>
              <a:rPr sz="1800" spc="-5" dirty="0">
                <a:latin typeface="Arial"/>
                <a:cs typeface="Arial"/>
              </a:rPr>
              <a:t>кроме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чёрного»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20" dirty="0">
                <a:latin typeface="Arial"/>
                <a:cs typeface="Arial"/>
              </a:rPr>
              <a:t>«Разговор </a:t>
            </a:r>
            <a:r>
              <a:rPr sz="1800" dirty="0">
                <a:latin typeface="Arial"/>
                <a:cs typeface="Arial"/>
              </a:rPr>
              <a:t>о </a:t>
            </a:r>
            <a:r>
              <a:rPr sz="1800" spc="-5" dirty="0">
                <a:latin typeface="Arial"/>
                <a:cs typeface="Arial"/>
              </a:rPr>
              <a:t>правильном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питании»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10" dirty="0">
                <a:latin typeface="Arial"/>
                <a:cs typeface="Arial"/>
              </a:rPr>
              <a:t>«Одарённые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дети»</a:t>
            </a:r>
            <a:endParaRPr sz="1800">
              <a:latin typeface="Arial"/>
              <a:cs typeface="Arial"/>
            </a:endParaRPr>
          </a:p>
          <a:p>
            <a:pPr marL="155575" indent="-142875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5" dirty="0">
                <a:latin typeface="Arial"/>
                <a:cs typeface="Arial"/>
              </a:rPr>
              <a:t>ФЦП развития </a:t>
            </a:r>
            <a:r>
              <a:rPr sz="1800" spc="-15" dirty="0">
                <a:latin typeface="Arial"/>
                <a:cs typeface="Arial"/>
              </a:rPr>
              <a:t>образования </a:t>
            </a:r>
            <a:r>
              <a:rPr sz="1800" spc="-5" dirty="0">
                <a:latin typeface="Arial"/>
                <a:cs typeface="Arial"/>
              </a:rPr>
              <a:t>на </a:t>
            </a:r>
            <a:r>
              <a:rPr sz="1800" spc="-10" dirty="0">
                <a:latin typeface="Arial"/>
                <a:cs typeface="Arial"/>
              </a:rPr>
              <a:t>2016-2020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годы.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03" y="353695"/>
            <a:ext cx="8051393" cy="861774"/>
          </a:xfrm>
        </p:spPr>
        <p:txBody>
          <a:bodyPr/>
          <a:lstStyle/>
          <a:p>
            <a:pPr algn="ctr"/>
            <a:r>
              <a:rPr lang="ru-RU" u="sng" dirty="0" smtClean="0"/>
              <a:t>Методическая работа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8000999" cy="4924425"/>
          </a:xfrm>
        </p:spPr>
        <p:txBody>
          <a:bodyPr/>
          <a:lstStyle/>
          <a:p>
            <a:pPr algn="just"/>
            <a:r>
              <a:rPr lang="ru-RU" sz="2000" dirty="0" smtClean="0"/>
              <a:t> </a:t>
            </a:r>
          </a:p>
          <a:p>
            <a:pPr algn="just"/>
            <a:r>
              <a:rPr lang="ru-RU" sz="2000" dirty="0" smtClean="0"/>
              <a:t>Школа является лабораторией управленческой инновации по внедрению вариативных моделей наставничества. Осуществляется работа постоянно действующего семинара по актуальным педагогическим проблемам. </a:t>
            </a:r>
          </a:p>
          <a:p>
            <a:pPr algn="just"/>
            <a:r>
              <a:rPr lang="ru-RU" sz="2000" dirty="0" smtClean="0"/>
              <a:t>Тематика следующая: «ФГОС основного общего образования: методология, структура, требования»,</a:t>
            </a:r>
          </a:p>
          <a:p>
            <a:pPr algn="just"/>
            <a:r>
              <a:rPr lang="ru-RU" sz="2000" dirty="0" smtClean="0"/>
              <a:t> «Урок в соответствии с ФГОС», </a:t>
            </a:r>
          </a:p>
          <a:p>
            <a:pPr algn="just"/>
            <a:r>
              <a:rPr lang="ru-RU" sz="2000" dirty="0" smtClean="0"/>
              <a:t>«</a:t>
            </a:r>
            <a:r>
              <a:rPr lang="ru-RU" sz="2000" dirty="0" err="1" smtClean="0"/>
              <a:t>Учебно</a:t>
            </a:r>
            <a:r>
              <a:rPr lang="ru-RU" sz="2000" dirty="0" smtClean="0"/>
              <a:t>- универсальные действия в основной школе», «</a:t>
            </a:r>
            <a:r>
              <a:rPr lang="ru-RU" sz="2000" dirty="0" err="1" smtClean="0"/>
              <a:t>Системно-деятельностный</a:t>
            </a:r>
            <a:r>
              <a:rPr lang="ru-RU" sz="2000" dirty="0" smtClean="0"/>
              <a:t> подход в реализации ФГОС второго поколения»,</a:t>
            </a:r>
          </a:p>
          <a:p>
            <a:pPr algn="just"/>
            <a:r>
              <a:rPr lang="ru-RU" sz="2000" dirty="0" smtClean="0"/>
              <a:t> «Педагогическая аттестация: современные требования», «Диагностика и мониторинг уровня </a:t>
            </a:r>
            <a:r>
              <a:rPr lang="ru-RU" sz="2000" dirty="0" err="1" smtClean="0"/>
              <a:t>сформированности</a:t>
            </a:r>
            <a:r>
              <a:rPr lang="ru-RU" sz="2000" dirty="0" smtClean="0"/>
              <a:t> УУД обучающихся начальной школы и 5-х классов», «Дифференцированный подход при подготовке в ОГЭ, ЕГЭ».</a:t>
            </a:r>
          </a:p>
          <a:p>
            <a:pPr algn="just"/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2375" y="644779"/>
            <a:ext cx="52533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Учебно-материальная</a:t>
            </a:r>
            <a:r>
              <a:rPr spc="50" dirty="0"/>
              <a:t> </a:t>
            </a:r>
            <a:r>
              <a:rPr spc="-5" dirty="0"/>
              <a:t>база,</a:t>
            </a:r>
          </a:p>
          <a:p>
            <a:pPr marL="12700">
              <a:lnSpc>
                <a:spcPct val="100000"/>
              </a:lnSpc>
            </a:pPr>
            <a:r>
              <a:rPr spc="-15" dirty="0"/>
              <a:t>информационно-техническое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122375" y="1498473"/>
            <a:ext cx="7183755" cy="39440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006FC0"/>
                </a:solidFill>
                <a:latin typeface="Arial"/>
                <a:cs typeface="Arial"/>
              </a:rPr>
              <a:t>обеспечение учебного</a:t>
            </a:r>
            <a:r>
              <a:rPr sz="2800" b="1" spc="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процесса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УМБ </a:t>
            </a:r>
            <a:r>
              <a:rPr spc="-10" dirty="0"/>
              <a:t>школы </a:t>
            </a:r>
            <a:r>
              <a:rPr spc="-30" dirty="0"/>
              <a:t>соответствует </a:t>
            </a:r>
            <a:r>
              <a:rPr spc="-5" dirty="0"/>
              <a:t>требованиям</a:t>
            </a:r>
            <a:r>
              <a:rPr spc="60" dirty="0"/>
              <a:t> </a:t>
            </a:r>
            <a:r>
              <a:rPr spc="-5" dirty="0"/>
              <a:t>пожарной</a:t>
            </a:r>
          </a:p>
          <a:p>
            <a:pPr marL="12700" marR="268605">
              <a:lnSpc>
                <a:spcPct val="100000"/>
              </a:lnSpc>
            </a:pPr>
            <a:r>
              <a:rPr dirty="0"/>
              <a:t>и </a:t>
            </a:r>
            <a:r>
              <a:rPr spc="-5" dirty="0"/>
              <a:t>санитарно-эпидемиологической </a:t>
            </a:r>
            <a:r>
              <a:rPr spc="-15" dirty="0"/>
              <a:t>безопасности.  </a:t>
            </a:r>
            <a:r>
              <a:rPr spc="-5" dirty="0"/>
              <a:t>Санитарно-эпидемиологическое</a:t>
            </a:r>
            <a:r>
              <a:rPr spc="5" dirty="0"/>
              <a:t> </a:t>
            </a:r>
            <a:r>
              <a:rPr spc="-5" dirty="0"/>
              <a:t>заключение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№16.11.12.000.М.000732.07.15 </a:t>
            </a:r>
            <a:r>
              <a:rPr spc="-25" dirty="0"/>
              <a:t>от</a:t>
            </a:r>
            <a:r>
              <a:rPr dirty="0"/>
              <a:t> </a:t>
            </a:r>
            <a:r>
              <a:rPr spc="-30" dirty="0"/>
              <a:t>17.07.2015г.</a:t>
            </a:r>
          </a:p>
          <a:p>
            <a:pPr marL="12700" marR="175260">
              <a:lnSpc>
                <a:spcPct val="100000"/>
              </a:lnSpc>
            </a:pPr>
            <a:r>
              <a:rPr spc="-10" dirty="0"/>
              <a:t>бессрочное</a:t>
            </a:r>
            <a:r>
              <a:rPr spc="-10"/>
              <a:t>. </a:t>
            </a:r>
            <a:endParaRPr lang="ru-RU" spc="-10" dirty="0" smtClean="0"/>
          </a:p>
          <a:p>
            <a:pPr marL="12700" marR="175260">
              <a:lnSpc>
                <a:spcPct val="100000"/>
              </a:lnSpc>
            </a:pPr>
            <a:r>
              <a:rPr spc="-5" smtClean="0"/>
              <a:t>Заключение </a:t>
            </a:r>
            <a:r>
              <a:rPr dirty="0"/>
              <a:t>о </a:t>
            </a:r>
            <a:r>
              <a:rPr spc="-15" dirty="0"/>
              <a:t>соответствии объекта  </a:t>
            </a:r>
            <a:r>
              <a:rPr dirty="0"/>
              <a:t>защиты </a:t>
            </a:r>
            <a:r>
              <a:rPr spc="-10" dirty="0"/>
              <a:t>требованиям </a:t>
            </a:r>
            <a:r>
              <a:rPr spc="-5" dirty="0"/>
              <a:t>пожарной</a:t>
            </a:r>
            <a:r>
              <a:rPr spc="5" dirty="0"/>
              <a:t> </a:t>
            </a:r>
            <a:r>
              <a:rPr spc="-15" dirty="0"/>
              <a:t>безопасности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№125/1 </a:t>
            </a:r>
            <a:r>
              <a:rPr spc="-25" dirty="0"/>
              <a:t>от</a:t>
            </a:r>
            <a:r>
              <a:rPr dirty="0"/>
              <a:t> </a:t>
            </a:r>
            <a:r>
              <a:rPr spc="-30"/>
              <a:t>23.06.2015г</a:t>
            </a:r>
            <a:r>
              <a:rPr spc="-30" smtClean="0"/>
              <a:t>.</a:t>
            </a:r>
            <a:r>
              <a:rPr lang="ru-RU" spc="-30" dirty="0" smtClean="0"/>
              <a:t> Бессрочное.</a:t>
            </a:r>
            <a:endParaRPr spc="-3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3241" y="1046352"/>
          <a:ext cx="7416164" cy="4609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6540"/>
                <a:gridCol w="1417955"/>
                <a:gridCol w="2399029"/>
                <a:gridCol w="2072640"/>
              </a:tblGrid>
              <a:tr h="25146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Кабинет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57834">
                        <a:lnSpc>
                          <a:spcPts val="1375"/>
                        </a:lnSpc>
                        <a:spcBef>
                          <a:spcPts val="505"/>
                        </a:spcBef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Кол-во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75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ТСО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Состояние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мебели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656590">
                <a:tc>
                  <a:txBody>
                    <a:bodyPr/>
                    <a:lstStyle/>
                    <a:p>
                      <a:pPr marL="187960" marR="169545" indent="107950">
                        <a:lnSpc>
                          <a:spcPct val="114999"/>
                        </a:lnSpc>
                        <a:spcBef>
                          <a:spcPts val="3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Естественно-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ем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тический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цикл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94335" marR="156210" indent="-215265">
                        <a:lnSpc>
                          <a:spcPct val="114999"/>
                        </a:lnSpc>
                        <a:spcBef>
                          <a:spcPts val="3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Проекторы, экран, документ-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камеры,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лабораторное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оборудование,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компьютеры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хорошее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65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Гуманитарный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цикл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проектор, экран,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интерактивная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доски,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отличное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65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Начальные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классы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проектор, экран,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интерактивные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доски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отличное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Технология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нет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хорошее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Спортивный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зал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нет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удовлетворительное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31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Актовый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зал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159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3055" indent="-17145">
                        <a:lnSpc>
                          <a:spcPts val="1660"/>
                        </a:lnSpc>
                        <a:spcBef>
                          <a:spcPts val="1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проекционный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комплект, 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звуковое</a:t>
                      </a:r>
                      <a:r>
                        <a:rPr sz="1200" spc="2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оборудование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хорошее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Библиотека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55244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проектор,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экран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18518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экземпляров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книг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760">
                <a:tc gridSpan="4"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200" spc="-10" dirty="0" smtClean="0">
                          <a:latin typeface="Arial"/>
                          <a:cs typeface="Arial"/>
                        </a:rPr>
                        <a:t>36</a:t>
                      </a:r>
                      <a:r>
                        <a:rPr lang="ru-RU" sz="1200" spc="-1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smtClean="0">
                          <a:latin typeface="Arial"/>
                          <a:cs typeface="Arial"/>
                        </a:rPr>
                        <a:t>нетбуков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60">
                <a:tc gridSpan="4"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46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ноутбуков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9395">
                <a:tc gridSpan="4">
                  <a:txBody>
                    <a:bodyPr/>
                    <a:lstStyle/>
                    <a:p>
                      <a:pPr marL="105219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Обеспеченность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системой контетной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фильтрации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ресурсов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сети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Интернет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60">
                <a:tc gridSpan="4"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Количество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точек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Wi-Fi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-11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60">
                <a:tc gridSpan="4">
                  <a:txBody>
                    <a:bodyPr/>
                    <a:lstStyle/>
                    <a:p>
                      <a:pPr marL="19462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Скорость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интернет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соединения не менее 94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Мбит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60">
                <a:tc gridSpan="4">
                  <a:txBody>
                    <a:bodyPr/>
                    <a:lstStyle/>
                    <a:p>
                      <a:pPr marL="19145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Операционная система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семейств Windows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latin typeface="Arial"/>
                          <a:cs typeface="Arial"/>
                        </a:rPr>
                        <a:t>(</a:t>
                      </a:r>
                      <a:r>
                        <a:rPr sz="1200" smtClean="0">
                          <a:latin typeface="Arial"/>
                          <a:cs typeface="Arial"/>
                        </a:rPr>
                        <a:t>7/10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442" y="1936191"/>
            <a:ext cx="68624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9270" marR="5080" indent="-1767205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Фина</a:t>
            </a:r>
            <a:r>
              <a:rPr sz="4000" spc="-20" dirty="0"/>
              <a:t>н</a:t>
            </a:r>
            <a:r>
              <a:rPr sz="4000" spc="-10" dirty="0"/>
              <a:t>со</a:t>
            </a:r>
            <a:r>
              <a:rPr sz="4000" spc="-65" dirty="0"/>
              <a:t>в</a:t>
            </a:r>
            <a:r>
              <a:rPr sz="4000" spc="-15" dirty="0"/>
              <a:t>о</a:t>
            </a:r>
            <a:r>
              <a:rPr sz="4000" spc="-5" dirty="0"/>
              <a:t>-</a:t>
            </a:r>
            <a:r>
              <a:rPr sz="4000" spc="-10" dirty="0"/>
              <a:t>э</a:t>
            </a:r>
            <a:r>
              <a:rPr sz="4000" spc="-50" dirty="0"/>
              <a:t>к</a:t>
            </a:r>
            <a:r>
              <a:rPr sz="4000" spc="-5" dirty="0"/>
              <a:t>он</a:t>
            </a:r>
            <a:r>
              <a:rPr sz="4000" spc="-70" dirty="0"/>
              <a:t>о</a:t>
            </a:r>
            <a:r>
              <a:rPr sz="4000" spc="-5" dirty="0"/>
              <a:t>ми</a:t>
            </a:r>
            <a:r>
              <a:rPr sz="4000" spc="-20" dirty="0"/>
              <a:t>ч</a:t>
            </a:r>
            <a:r>
              <a:rPr sz="4000" spc="-60" dirty="0"/>
              <a:t>е</a:t>
            </a:r>
            <a:r>
              <a:rPr sz="4000" spc="-10" dirty="0"/>
              <a:t>ская  </a:t>
            </a:r>
            <a:r>
              <a:rPr sz="4000" spc="-15" dirty="0"/>
              <a:t>деятельность</a:t>
            </a:r>
            <a:endParaRPr sz="40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406" y="93344"/>
            <a:ext cx="7364730" cy="1066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Сведения </a:t>
            </a:r>
            <a:r>
              <a:rPr spc="-5" dirty="0"/>
              <a:t>о </a:t>
            </a:r>
            <a:r>
              <a:rPr spc="-10" dirty="0"/>
              <a:t>показателях </a:t>
            </a:r>
            <a:r>
              <a:rPr spc="-5" dirty="0"/>
              <a:t>плана  </a:t>
            </a:r>
            <a:r>
              <a:rPr spc="-15" dirty="0"/>
              <a:t>финансово-хозяйственной</a:t>
            </a:r>
            <a:r>
              <a:rPr spc="65" dirty="0"/>
              <a:t> </a:t>
            </a:r>
            <a:r>
              <a:rPr spc="-10" dirty="0"/>
              <a:t>деятельности</a:t>
            </a: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Единица </a:t>
            </a:r>
            <a:r>
              <a:rPr sz="1200" spc="-5" dirty="0">
                <a:solidFill>
                  <a:srgbClr val="000000"/>
                </a:solidFill>
                <a:latin typeface="Times New Roman"/>
                <a:cs typeface="Times New Roman"/>
              </a:rPr>
              <a:t>измерения:</a:t>
            </a:r>
            <a:r>
              <a:rPr sz="12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0000"/>
                </a:solidFill>
                <a:latin typeface="Times New Roman"/>
                <a:cs typeface="Times New Roman"/>
              </a:rPr>
              <a:t>руб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4400" y="1371600"/>
          <a:ext cx="7391398" cy="4950819"/>
        </p:xfrm>
        <a:graphic>
          <a:graphicData uri="http://schemas.openxmlformats.org/drawingml/2006/table">
            <a:tbl>
              <a:tblPr/>
              <a:tblGrid>
                <a:gridCol w="2540347"/>
                <a:gridCol w="1726852"/>
                <a:gridCol w="1524000"/>
                <a:gridCol w="871092"/>
                <a:gridCol w="729107"/>
              </a:tblGrid>
              <a:tr h="839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 плану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Фактически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(кассовое исполнение)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Процент исполнения,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Примечание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Остаток средств на начало года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40349,66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Поступления, всего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27668690,33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27156809,77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5875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99%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 том числе: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Субсидии гос.задание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26735655,04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26725064,36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Иные цели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457376,31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366093,59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Доп.образ.услуги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475658,98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65651,82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Выплаты, всего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27668690,33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27170844,77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99%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 том числе: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Субсидии гос.задание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26735655,04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26714037,45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Иные цели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457376,31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365943,59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Доп.образ.услуги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475658,98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90863,73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Остаток средств на конец года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26314,66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endParaRPr lang="ru-RU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Справочно: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Объем публичных обязательств, всего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 том числе:</a:t>
                      </a:r>
                      <a:endParaRPr lang="ru-RU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9544" y="1287018"/>
            <a:ext cx="54070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Публичный</a:t>
            </a:r>
            <a:r>
              <a:rPr sz="4400" spc="-95" dirty="0"/>
              <a:t> </a:t>
            </a:r>
            <a:r>
              <a:rPr sz="4400" spc="5" dirty="0"/>
              <a:t>доклад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419860" y="2634487"/>
            <a:ext cx="644842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4360">
              <a:lnSpc>
                <a:spcPct val="100000"/>
              </a:lnSpc>
              <a:spcBef>
                <a:spcPts val="95"/>
              </a:spcBef>
            </a:pPr>
            <a:r>
              <a:rPr sz="2800" b="1" spc="-10" smtClean="0">
                <a:solidFill>
                  <a:srgbClr val="006FC0"/>
                </a:solidFill>
                <a:latin typeface="Arial"/>
                <a:cs typeface="Arial"/>
              </a:rPr>
              <a:t>Муниципально</a:t>
            </a:r>
            <a:r>
              <a:rPr lang="ru-RU" sz="2800" b="1" spc="-10" dirty="0" smtClean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2800" b="1" spc="45" smtClean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25" smtClean="0">
                <a:solidFill>
                  <a:srgbClr val="006FC0"/>
                </a:solidFill>
                <a:latin typeface="Arial"/>
                <a:cs typeface="Arial"/>
              </a:rPr>
              <a:t>бюджетно</a:t>
            </a:r>
            <a:r>
              <a:rPr lang="ru-RU" sz="2800" b="1" spc="-25" dirty="0" smtClean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b="1" spc="-10" smtClean="0">
                <a:solidFill>
                  <a:srgbClr val="006FC0"/>
                </a:solidFill>
                <a:latin typeface="Arial"/>
                <a:cs typeface="Arial"/>
              </a:rPr>
              <a:t>общеобразовательно</a:t>
            </a:r>
            <a:r>
              <a:rPr lang="ru-RU" sz="2800" b="1" spc="-10" dirty="0" smtClean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2800" b="1" spc="-10" smtClean="0">
                <a:solidFill>
                  <a:srgbClr val="006FC0"/>
                </a:solidFill>
                <a:latin typeface="Arial"/>
                <a:cs typeface="Arial"/>
              </a:rPr>
              <a:t> учреждени</a:t>
            </a:r>
            <a:r>
              <a:rPr lang="ru-RU" sz="2800" b="1" spc="-10" dirty="0" smtClean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endParaRPr sz="2800">
              <a:latin typeface="Arial"/>
              <a:cs typeface="Arial"/>
            </a:endParaRPr>
          </a:p>
          <a:p>
            <a:pPr marL="300355" marR="295910" algn="ctr">
              <a:lnSpc>
                <a:spcPct val="100000"/>
              </a:lnSpc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«Средняя общеобразовательная  </a:t>
            </a:r>
            <a:r>
              <a:rPr sz="2800" b="1" spc="-30" dirty="0">
                <a:solidFill>
                  <a:srgbClr val="006FC0"/>
                </a:solidFill>
                <a:latin typeface="Arial"/>
                <a:cs typeface="Arial"/>
              </a:rPr>
              <a:t>школа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№38» </a:t>
            </a:r>
            <a:r>
              <a:rPr sz="2800" b="1" spc="-15" dirty="0">
                <a:solidFill>
                  <a:srgbClr val="006FC0"/>
                </a:solidFill>
                <a:latin typeface="Arial"/>
                <a:cs typeface="Arial"/>
              </a:rPr>
              <a:t>Ново-Савиновского  </a:t>
            </a: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района </a:t>
            </a:r>
            <a:r>
              <a:rPr sz="2800" b="1" spc="-145" dirty="0">
                <a:solidFill>
                  <a:srgbClr val="006FC0"/>
                </a:solidFill>
                <a:latin typeface="Arial"/>
                <a:cs typeface="Arial"/>
              </a:rPr>
              <a:t>г.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 Казани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1001" y="1262380"/>
          <a:ext cx="8145447" cy="5253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3999"/>
                <a:gridCol w="1316920"/>
                <a:gridCol w="1494528"/>
              </a:tblGrid>
              <a:tr h="389890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spc="-35" dirty="0">
                          <a:latin typeface="Trebuchet MS"/>
                          <a:cs typeface="Trebuchet MS"/>
                        </a:rPr>
                        <a:t>Наименование</a:t>
                      </a:r>
                      <a:r>
                        <a:rPr sz="1050" b="1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45" dirty="0">
                          <a:latin typeface="Trebuchet MS"/>
                          <a:cs typeface="Trebuchet MS"/>
                        </a:rPr>
                        <a:t>показателя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spc="-35" dirty="0">
                          <a:latin typeface="Trebuchet MS"/>
                          <a:cs typeface="Trebuchet MS"/>
                        </a:rPr>
                        <a:t>На </a:t>
                      </a:r>
                      <a:r>
                        <a:rPr sz="1050" b="1" spc="-40" dirty="0">
                          <a:latin typeface="Trebuchet MS"/>
                          <a:cs typeface="Trebuchet MS"/>
                        </a:rPr>
                        <a:t>начало</a:t>
                      </a:r>
                      <a:r>
                        <a:rPr sz="1050" b="1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45" dirty="0">
                          <a:latin typeface="Trebuchet MS"/>
                          <a:cs typeface="Trebuchet MS"/>
                        </a:rPr>
                        <a:t>отчетного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b="1" spc="-30" dirty="0">
                          <a:latin typeface="Trebuchet MS"/>
                          <a:cs typeface="Trebuchet MS"/>
                        </a:rPr>
                        <a:t>периода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spc="-35" dirty="0">
                          <a:latin typeface="Trebuchet MS"/>
                          <a:cs typeface="Trebuchet MS"/>
                        </a:rPr>
                        <a:t>На </a:t>
                      </a:r>
                      <a:r>
                        <a:rPr sz="1050" b="1" spc="-30" dirty="0">
                          <a:latin typeface="Trebuchet MS"/>
                          <a:cs typeface="Trebuchet MS"/>
                        </a:rPr>
                        <a:t>конец</a:t>
                      </a:r>
                      <a:r>
                        <a:rPr sz="1050" b="1" spc="-1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45" dirty="0">
                          <a:latin typeface="Trebuchet MS"/>
                          <a:cs typeface="Trebuchet MS"/>
                        </a:rPr>
                        <a:t>отчетного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b="1" spc="-30" dirty="0">
                          <a:latin typeface="Trebuchet MS"/>
                          <a:cs typeface="Trebuchet MS"/>
                        </a:rPr>
                        <a:t>периода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dirty="0">
                          <a:latin typeface="Trebuchet MS"/>
                          <a:cs typeface="Trebuchet MS"/>
                        </a:rPr>
                        <a:t>1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dirty="0">
                          <a:latin typeface="Trebuchet MS"/>
                          <a:cs typeface="Trebuchet MS"/>
                        </a:rPr>
                        <a:t>2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b="1" dirty="0">
                          <a:latin typeface="Trebuchet MS"/>
                          <a:cs typeface="Trebuchet MS"/>
                        </a:rPr>
                        <a:t>3</a:t>
                      </a:r>
                      <a:endParaRPr sz="1050" b="1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Общая балансовая (остаточная) стоимость недвижимого имущества, находящегося у учреждения на праве оперативного управления,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92549661,96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92549661,96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Общая балансовая (остаточная) стоимость движимого имущества, находящегося у учреждения на праве оперативного управления,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1386655,88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1335615,13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Общая балансовая (остаточная) стоимость особо ценного движимого имущества, находящегося у учреждения на праве оперативного управления</a:t>
                      </a:r>
                      <a:endParaRPr lang="ru-RU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9709890,75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10033366,27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Общая площадь объектов недвижимого имущества, находящегося у учреждения на праве оперативного управления, </a:t>
                      </a:r>
                      <a:endParaRPr lang="ru-RU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5305,5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5305,3</a:t>
                      </a:r>
                    </a:p>
                  </a:txBody>
                  <a:tcPr marL="38100" marR="3810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sz="1400" b="1" spc="-35" dirty="0">
                          <a:latin typeface="Times New Roman" pitchFamily="18" charset="0"/>
                          <a:cs typeface="Times New Roman" pitchFamily="18" charset="0"/>
                        </a:rPr>
                        <a:t>том</a:t>
                      </a:r>
                      <a:r>
                        <a:rPr sz="1400" b="1" spc="-1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65" dirty="0">
                          <a:latin typeface="Times New Roman" pitchFamily="18" charset="0"/>
                          <a:cs typeface="Times New Roman" pitchFamily="18" charset="0"/>
                        </a:rPr>
                        <a:t>числе: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переданного в</a:t>
                      </a:r>
                      <a:r>
                        <a:rPr sz="1400" b="1" spc="-15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0" dirty="0">
                          <a:latin typeface="Times New Roman" pitchFamily="18" charset="0"/>
                          <a:cs typeface="Times New Roman" pitchFamily="18" charset="0"/>
                        </a:rPr>
                        <a:t>аренду,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переданного в </a:t>
                      </a:r>
                      <a:r>
                        <a:rPr sz="1400" b="1" spc="-30" dirty="0">
                          <a:latin typeface="Times New Roman" pitchFamily="18" charset="0"/>
                          <a:cs typeface="Times New Roman" pitchFamily="18" charset="0"/>
                        </a:rPr>
                        <a:t>безвозмездное</a:t>
                      </a:r>
                      <a:r>
                        <a:rPr sz="1400" b="1" spc="-19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пользование,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b="1" spc="-2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sz="1400" b="1" spc="-8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35" dirty="0">
                          <a:latin typeface="Times New Roman" pitchFamily="18" charset="0"/>
                          <a:cs typeface="Times New Roman" pitchFamily="18" charset="0"/>
                        </a:rPr>
                        <a:t>007,9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b="1" spc="-2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sz="1400" b="1" spc="-8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007,9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50" dirty="0"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объектов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недвижимого </a:t>
                      </a:r>
                      <a:r>
                        <a:rPr sz="1400" b="1" spc="-50" dirty="0">
                          <a:latin typeface="Times New Roman" pitchFamily="18" charset="0"/>
                          <a:cs typeface="Times New Roman" pitchFamily="18" charset="0"/>
                        </a:rPr>
                        <a:t>имущества, находящегося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у учреждения</a:t>
                      </a:r>
                      <a:r>
                        <a:rPr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35" dirty="0"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праве оперативного </a:t>
                      </a:r>
                      <a:r>
                        <a:rPr sz="1400" b="1" spc="-50" dirty="0">
                          <a:latin typeface="Times New Roman" pitchFamily="18" charset="0"/>
                          <a:cs typeface="Times New Roman" pitchFamily="18" charset="0"/>
                        </a:rPr>
                        <a:t>управления,</a:t>
                      </a:r>
                      <a:r>
                        <a:rPr sz="1400" b="1" spc="-2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5" dirty="0"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9946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35" dirty="0"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r>
                        <a:rPr sz="1400" b="1" spc="9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65" dirty="0">
                          <a:latin typeface="Times New Roman" pitchFamily="18" charset="0"/>
                          <a:cs typeface="Times New Roman" pitchFamily="18" charset="0"/>
                        </a:rPr>
                        <a:t>средств,</a:t>
                      </a:r>
                      <a:r>
                        <a:rPr sz="1400" b="1" spc="8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полученных</a:t>
                      </a:r>
                      <a:r>
                        <a:rPr sz="1400" b="1" spc="7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sz="1400" b="1" spc="8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отчетном</a:t>
                      </a:r>
                      <a:r>
                        <a:rPr sz="1400" b="1" spc="8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году</a:t>
                      </a:r>
                      <a:r>
                        <a:rPr sz="1400" b="1" spc="9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sz="1400" b="1" spc="8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распоряжения</a:t>
                      </a:r>
                      <a:r>
                        <a:rPr sz="1400" b="1" spc="8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sz="1400" b="1" spc="8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установленном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6990" marR="27305">
                        <a:lnSpc>
                          <a:spcPts val="1450"/>
                        </a:lnSpc>
                        <a:spcBef>
                          <a:spcPts val="70"/>
                        </a:spcBef>
                      </a:pP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порядке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имуществом,  находящимся</a:t>
                      </a:r>
                      <a:r>
                        <a:rPr sz="1400" b="1" spc="2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45" dirty="0">
                          <a:latin typeface="Times New Roman" pitchFamily="18" charset="0"/>
                          <a:cs typeface="Times New Roman" pitchFamily="18" charset="0"/>
                        </a:rPr>
                        <a:t>у  учреждения  </a:t>
                      </a:r>
                      <a:r>
                        <a:rPr sz="1400" b="1" spc="-40" dirty="0">
                          <a:latin typeface="Times New Roman" pitchFamily="18" charset="0"/>
                          <a:cs typeface="Times New Roman" pitchFamily="18" charset="0"/>
                        </a:rPr>
                        <a:t>на праве оперативного  </a:t>
                      </a:r>
                      <a:r>
                        <a:rPr sz="1400" b="1" spc="-50" dirty="0">
                          <a:latin typeface="Times New Roman" pitchFamily="18" charset="0"/>
                          <a:cs typeface="Times New Roman" pitchFamily="18" charset="0"/>
                        </a:rPr>
                        <a:t>управления,</a:t>
                      </a:r>
                      <a:r>
                        <a:rPr sz="1400" b="1" spc="-1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35" dirty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400" b="1" spc="-20" dirty="0" smtClean="0">
                          <a:latin typeface="Times New Roman" pitchFamily="18" charset="0"/>
                          <a:cs typeface="Times New Roman" pitchFamily="18" charset="0"/>
                        </a:rPr>
                        <a:t>122722,51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303" y="353695"/>
            <a:ext cx="8051393" cy="806887"/>
          </a:xfrm>
          <a:prstGeom prst="rect">
            <a:avLst/>
          </a:prstGeom>
        </p:spPr>
        <p:txBody>
          <a:bodyPr vert="horz" wrap="square" lIns="0" tIns="67563" rIns="0" bIns="0" rtlCol="0">
            <a:spAutoFit/>
          </a:bodyPr>
          <a:lstStyle/>
          <a:p>
            <a:pPr marL="4445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Сведения </a:t>
            </a:r>
            <a:r>
              <a:rPr sz="2400" dirty="0"/>
              <a:t>об </a:t>
            </a:r>
            <a:r>
              <a:rPr sz="2400" spc="-20" dirty="0"/>
              <a:t>использовании имущества,  </a:t>
            </a:r>
            <a:r>
              <a:rPr sz="2400" spc="-15" dirty="0"/>
              <a:t>закрепленного </a:t>
            </a:r>
            <a:r>
              <a:rPr sz="2400" spc="-25" dirty="0"/>
              <a:t>за</a:t>
            </a:r>
            <a:r>
              <a:rPr sz="2400" spc="10" dirty="0"/>
              <a:t> </a:t>
            </a:r>
            <a:r>
              <a:rPr sz="2400" spc="-10" dirty="0"/>
              <a:t>учреждением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457200"/>
            <a:ext cx="591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Благоустройство </a:t>
            </a:r>
            <a:r>
              <a:rPr sz="2400" dirty="0"/>
              <a:t>и </a:t>
            </a:r>
            <a:r>
              <a:rPr sz="2400" spc="-15" dirty="0"/>
              <a:t>ремонтные</a:t>
            </a:r>
            <a:r>
              <a:rPr sz="2400" spc="85" dirty="0"/>
              <a:t> </a:t>
            </a:r>
            <a:r>
              <a:rPr sz="2400" spc="-15" dirty="0"/>
              <a:t>работы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90600" y="1066800"/>
            <a:ext cx="6872605" cy="5553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35" algn="ctr">
              <a:lnSpc>
                <a:spcPct val="100000"/>
              </a:lnSpc>
              <a:spcBef>
                <a:spcPts val="105"/>
              </a:spcBef>
            </a:pPr>
            <a:r>
              <a:rPr sz="2000">
                <a:latin typeface="Arial"/>
                <a:cs typeface="Arial"/>
              </a:rPr>
              <a:t>В </a:t>
            </a:r>
            <a:r>
              <a:rPr sz="2000" smtClean="0">
                <a:latin typeface="Arial"/>
                <a:cs typeface="Arial"/>
              </a:rPr>
              <a:t>201</a:t>
            </a:r>
            <a:r>
              <a:rPr lang="ru-RU" sz="2000" dirty="0" smtClean="0">
                <a:latin typeface="Arial"/>
                <a:cs typeface="Arial"/>
              </a:rPr>
              <a:t>8</a:t>
            </a:r>
            <a:r>
              <a:rPr sz="2000" smtClean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году </a:t>
            </a:r>
            <a:r>
              <a:rPr sz="2000" spc="-10" dirty="0">
                <a:latin typeface="Arial"/>
                <a:cs typeface="Arial"/>
              </a:rPr>
              <a:t>проведены </a:t>
            </a:r>
            <a:r>
              <a:rPr sz="2000" spc="-10">
                <a:latin typeface="Arial"/>
                <a:cs typeface="Arial"/>
              </a:rPr>
              <a:t>следующие</a:t>
            </a:r>
            <a:r>
              <a:rPr sz="2000" spc="-60">
                <a:latin typeface="Arial"/>
                <a:cs typeface="Arial"/>
              </a:rPr>
              <a:t> </a:t>
            </a:r>
            <a:r>
              <a:rPr sz="2000" spc="-10" smtClean="0">
                <a:latin typeface="Arial"/>
                <a:cs typeface="Arial"/>
              </a:rPr>
              <a:t>работы</a:t>
            </a:r>
            <a:r>
              <a:rPr lang="ru-RU" sz="2000" spc="-10" dirty="0" smtClean="0">
                <a:latin typeface="Arial"/>
                <a:cs typeface="Arial"/>
              </a:rPr>
              <a:t> и приобретены</a:t>
            </a:r>
            <a:r>
              <a:rPr sz="2000" spc="-10" smtClean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10"/>
              </a:spcBef>
              <a:buChar char="•"/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Р</a:t>
            </a:r>
            <a:r>
              <a:rPr sz="2000" spc="-5" smtClean="0">
                <a:latin typeface="Arial"/>
                <a:cs typeface="Arial"/>
              </a:rPr>
              <a:t>емонт </a:t>
            </a:r>
            <a:r>
              <a:rPr lang="ru-RU" sz="2000" spc="-15" dirty="0" smtClean="0">
                <a:latin typeface="Arial"/>
                <a:cs typeface="Arial"/>
              </a:rPr>
              <a:t>столовой</a:t>
            </a:r>
            <a:r>
              <a:rPr sz="2000" smtClean="0">
                <a:latin typeface="Arial"/>
                <a:cs typeface="Arial"/>
              </a:rPr>
              <a:t>(</a:t>
            </a:r>
            <a:r>
              <a:rPr lang="ru-RU" sz="2000" spc="-5" dirty="0" smtClean="0">
                <a:latin typeface="Arial"/>
                <a:cs typeface="Arial"/>
              </a:rPr>
              <a:t>стен в </a:t>
            </a:r>
            <a:r>
              <a:rPr lang="ru-RU" sz="2000" spc="-5" dirty="0" err="1" smtClean="0">
                <a:latin typeface="Arial"/>
                <a:cs typeface="Arial"/>
              </a:rPr>
              <a:t>готовочной</a:t>
            </a:r>
            <a:r>
              <a:rPr lang="ru-RU" sz="2000" spc="-15" dirty="0" smtClean="0">
                <a:latin typeface="Arial"/>
                <a:cs typeface="Arial"/>
              </a:rPr>
              <a:t>), ремонт потолка в 3-х кабинетах 4 этажа, </a:t>
            </a:r>
            <a:r>
              <a:rPr lang="ru-RU" sz="2000" spc="-10" dirty="0" smtClean="0">
                <a:latin typeface="Arial"/>
                <a:cs typeface="Arial"/>
              </a:rPr>
              <a:t>ремонт потолка хранилища библиотеки, потолка актового зала </a:t>
            </a:r>
            <a:r>
              <a:rPr sz="2000" smtClean="0">
                <a:latin typeface="Arial"/>
                <a:cs typeface="Arial"/>
              </a:rPr>
              <a:t>за </a:t>
            </a:r>
            <a:r>
              <a:rPr sz="2000" spc="-5" dirty="0">
                <a:latin typeface="Arial"/>
                <a:cs typeface="Arial"/>
              </a:rPr>
              <a:t>счёт </a:t>
            </a:r>
            <a:r>
              <a:rPr sz="2000" spc="-10" dirty="0">
                <a:latin typeface="Arial"/>
                <a:cs typeface="Arial"/>
              </a:rPr>
              <a:t>средств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25">
                <a:latin typeface="Arial"/>
                <a:cs typeface="Arial"/>
              </a:rPr>
              <a:t>бюджета</a:t>
            </a:r>
            <a:r>
              <a:rPr sz="2000" spc="-25" smtClean="0">
                <a:latin typeface="Arial"/>
                <a:cs typeface="Arial"/>
              </a:rPr>
              <a:t>;</a:t>
            </a:r>
            <a:endParaRPr lang="ru-RU" sz="2000" spc="-25" dirty="0" smtClean="0">
              <a:latin typeface="Arial"/>
              <a:cs typeface="Arial"/>
            </a:endParaRPr>
          </a:p>
          <a:p>
            <a:pPr marL="354965" marR="5080" indent="-342265">
              <a:spcBef>
                <a:spcPts val="10"/>
              </a:spcBef>
              <a:buFontTx/>
              <a:buChar char="•"/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Проведена замена </a:t>
            </a:r>
            <a:r>
              <a:rPr lang="ru-RU" sz="2000" spc="-15" dirty="0" smtClean="0">
                <a:latin typeface="Arial"/>
                <a:cs typeface="Arial"/>
              </a:rPr>
              <a:t>линолеума в 2-х </a:t>
            </a:r>
            <a:r>
              <a:rPr lang="ru-RU" sz="2000" dirty="0" smtClean="0">
                <a:latin typeface="Arial"/>
                <a:cs typeface="Arial"/>
              </a:rPr>
              <a:t>  к</a:t>
            </a:r>
            <a:r>
              <a:rPr lang="ru-RU" sz="2000" spc="-10" dirty="0" smtClean="0">
                <a:latin typeface="Arial"/>
                <a:cs typeface="Arial"/>
              </a:rPr>
              <a:t>абинетах( за счёт средств бюджета и </a:t>
            </a:r>
            <a:r>
              <a:rPr lang="ru-RU" sz="2000" spc="-10" dirty="0" err="1" smtClean="0">
                <a:latin typeface="Arial"/>
                <a:cs typeface="Arial"/>
              </a:rPr>
              <a:t>внебюджета</a:t>
            </a:r>
            <a:r>
              <a:rPr lang="ru-RU" sz="2000" spc="-10" dirty="0" smtClean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Жертвователями были переданы и поставлены на баланс жалюзи на окна в  рекреации 3,4 этажей, множительная и копировальная техника-  6 </a:t>
            </a:r>
            <a:r>
              <a:rPr lang="ru-RU" sz="2000" spc="-5" dirty="0" err="1" smtClean="0">
                <a:latin typeface="Arial"/>
                <a:cs typeface="Arial"/>
              </a:rPr>
              <a:t>шт</a:t>
            </a:r>
            <a:endParaRPr lang="ru-RU" sz="2000" spc="-5" dirty="0" smtClean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Силами технического персонала отремонтирован гаражный блок(стана и крыша);</a:t>
            </a: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МО и Н выделены для учителей 20 </a:t>
            </a:r>
            <a:r>
              <a:rPr lang="ru-RU" sz="2000" spc="-5" dirty="0" err="1" smtClean="0">
                <a:latin typeface="Arial"/>
                <a:cs typeface="Arial"/>
              </a:rPr>
              <a:t>нетбуков</a:t>
            </a:r>
            <a:endParaRPr lang="ru-RU" sz="2000" spc="-5" dirty="0" smtClean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endParaRPr lang="ru-RU" sz="2000" spc="-5" dirty="0" smtClean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Arial"/>
                <a:cs typeface="Arial"/>
              </a:rPr>
              <a:t>     Внебюджетных средств со стороны родителей не поступало</a:t>
            </a: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endParaRPr sz="20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353695"/>
            <a:ext cx="8051393" cy="828687"/>
          </a:xfrm>
          <a:prstGeom prst="rect">
            <a:avLst/>
          </a:prstGeom>
        </p:spPr>
        <p:txBody>
          <a:bodyPr vert="horz" wrap="square" lIns="0" tIns="89153" rIns="0" bIns="0" rtlCol="0">
            <a:spAutoFit/>
          </a:bodyPr>
          <a:lstStyle/>
          <a:p>
            <a:pPr marL="51625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Организация питания </a:t>
            </a:r>
            <a:r>
              <a:rPr sz="2400" dirty="0"/>
              <a:t>и </a:t>
            </a:r>
            <a:r>
              <a:rPr sz="2400" spc="-10" dirty="0"/>
              <a:t>медицинского  </a:t>
            </a:r>
            <a:r>
              <a:rPr sz="2400" spc="-15" dirty="0"/>
              <a:t>обслуживания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338452" y="1461897"/>
            <a:ext cx="613727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Услуги </a:t>
            </a:r>
            <a:r>
              <a:rPr sz="1800" dirty="0">
                <a:latin typeface="Arial"/>
                <a:cs typeface="Arial"/>
              </a:rPr>
              <a:t>по </a:t>
            </a:r>
            <a:r>
              <a:rPr sz="1800" spc="-10" dirty="0">
                <a:latin typeface="Arial"/>
                <a:cs typeface="Arial"/>
              </a:rPr>
              <a:t>организации питания </a:t>
            </a:r>
            <a:r>
              <a:rPr sz="1800" dirty="0">
                <a:latin typeface="Arial"/>
                <a:cs typeface="Arial"/>
              </a:rPr>
              <a:t>и </a:t>
            </a:r>
            <a:r>
              <a:rPr sz="1800" spc="-15" dirty="0">
                <a:latin typeface="Arial"/>
                <a:cs typeface="Arial"/>
              </a:rPr>
              <a:t>обеспечению </a:t>
            </a:r>
            <a:r>
              <a:rPr sz="1800" spc="-10" dirty="0">
                <a:latin typeface="Arial"/>
                <a:cs typeface="Arial"/>
              </a:rPr>
              <a:t>питьевого  режима </a:t>
            </a:r>
            <a:r>
              <a:rPr sz="1800" spc="-15" dirty="0">
                <a:latin typeface="Arial"/>
                <a:cs typeface="Arial"/>
              </a:rPr>
              <a:t>обучающихся </a:t>
            </a:r>
            <a:r>
              <a:rPr sz="1800" spc="-20" dirty="0">
                <a:latin typeface="Arial"/>
                <a:cs typeface="Arial"/>
              </a:rPr>
              <a:t>образовательной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организации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15" dirty="0">
                <a:latin typeface="Arial"/>
                <a:cs typeface="Arial"/>
              </a:rPr>
              <a:t>предоставляются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соответствии:</a:t>
            </a:r>
            <a:endParaRPr sz="1800">
              <a:latin typeface="Arial"/>
              <a:cs typeface="Arial"/>
            </a:endParaRPr>
          </a:p>
          <a:p>
            <a:pPr marL="299085" marR="560070" indent="-286385">
              <a:lnSpc>
                <a:spcPts val="3240"/>
              </a:lnSpc>
              <a:spcBef>
                <a:spcPts val="285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Arial"/>
                <a:cs typeface="Arial"/>
              </a:rPr>
              <a:t>с </a:t>
            </a:r>
            <a:r>
              <a:rPr sz="1800" spc="-5" dirty="0">
                <a:latin typeface="Arial"/>
                <a:cs typeface="Arial"/>
              </a:rPr>
              <a:t>требованиями </a:t>
            </a:r>
            <a:r>
              <a:rPr sz="1800" spc="-15" dirty="0">
                <a:latin typeface="Arial"/>
                <a:cs typeface="Arial"/>
              </a:rPr>
              <a:t>действующего законодательства  </a:t>
            </a:r>
            <a:r>
              <a:rPr sz="1800" spc="-10" dirty="0">
                <a:latin typeface="Arial"/>
                <a:cs typeface="Arial"/>
              </a:rPr>
              <a:t>Российской Федерации,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санитарно-</a:t>
            </a:r>
            <a:endParaRPr sz="1800">
              <a:latin typeface="Arial"/>
              <a:cs typeface="Arial"/>
            </a:endParaRPr>
          </a:p>
          <a:p>
            <a:pPr marL="299085" marR="363220">
              <a:lnSpc>
                <a:spcPts val="324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эпидемиологическими требованиями, </a:t>
            </a:r>
            <a:r>
              <a:rPr sz="1800" spc="-10" dirty="0">
                <a:latin typeface="Arial"/>
                <a:cs typeface="Arial"/>
              </a:rPr>
              <a:t>стандартами  Российской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Федерации;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90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Arial"/>
                <a:cs typeface="Arial"/>
              </a:rPr>
              <a:t>с </a:t>
            </a:r>
            <a:r>
              <a:rPr sz="1800" spc="-5" dirty="0">
                <a:latin typeface="Arial"/>
                <a:cs typeface="Arial"/>
              </a:rPr>
              <a:t>Примерным меню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Исполнителя.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066800"/>
            <a:ext cx="7199884" cy="52225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4681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За </a:t>
            </a:r>
            <a:r>
              <a:rPr sz="2000" spc="-25" dirty="0">
                <a:latin typeface="Arial"/>
                <a:cs typeface="Arial"/>
              </a:rPr>
              <a:t>счет </a:t>
            </a:r>
            <a:r>
              <a:rPr sz="2000" spc="-10" dirty="0">
                <a:latin typeface="Arial"/>
                <a:cs typeface="Arial"/>
              </a:rPr>
              <a:t>средств </a:t>
            </a:r>
            <a:r>
              <a:rPr sz="2000" spc="-25" dirty="0">
                <a:latin typeface="Arial"/>
                <a:cs typeface="Arial"/>
              </a:rPr>
              <a:t>бюджета </a:t>
            </a:r>
            <a:r>
              <a:rPr sz="2000" spc="-20" dirty="0">
                <a:latin typeface="Arial"/>
                <a:cs typeface="Arial"/>
              </a:rPr>
              <a:t>города </a:t>
            </a:r>
            <a:r>
              <a:rPr sz="2000" spc="-10" dirty="0">
                <a:latin typeface="Arial"/>
                <a:cs typeface="Arial"/>
              </a:rPr>
              <a:t>горячими  </a:t>
            </a:r>
            <a:r>
              <a:rPr sz="2000" dirty="0">
                <a:latin typeface="Arial"/>
                <a:cs typeface="Arial"/>
              </a:rPr>
              <a:t>завтраками </a:t>
            </a:r>
            <a:r>
              <a:rPr sz="2000" spc="-15" dirty="0">
                <a:latin typeface="Arial"/>
                <a:cs typeface="Arial"/>
              </a:rPr>
              <a:t>обеспечиваются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обучающиеся,</a:t>
            </a:r>
            <a:endParaRPr sz="2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относящиеся </a:t>
            </a:r>
            <a:r>
              <a:rPr sz="2000" dirty="0">
                <a:latin typeface="Arial"/>
                <a:cs typeface="Arial"/>
              </a:rPr>
              <a:t>к </a:t>
            </a:r>
            <a:r>
              <a:rPr sz="2000" spc="-15" dirty="0">
                <a:latin typeface="Arial"/>
                <a:cs typeface="Arial"/>
              </a:rPr>
              <a:t>категории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социально-незащищенных.</a:t>
            </a:r>
            <a:endParaRPr sz="200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ru-RU" sz="2000" dirty="0" smtClean="0">
                <a:latin typeface="Arial"/>
                <a:cs typeface="Arial"/>
              </a:rPr>
              <a:t>92</a:t>
            </a:r>
            <a:r>
              <a:rPr sz="2000" smtClean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учащихся </a:t>
            </a:r>
            <a:r>
              <a:rPr sz="2000" dirty="0">
                <a:latin typeface="Arial"/>
                <a:cs typeface="Arial"/>
              </a:rPr>
              <a:t>были </a:t>
            </a:r>
            <a:r>
              <a:rPr sz="2000" spc="-15">
                <a:latin typeface="Arial"/>
                <a:cs typeface="Arial"/>
              </a:rPr>
              <a:t>охвачены</a:t>
            </a:r>
            <a:r>
              <a:rPr sz="2000" spc="-105">
                <a:latin typeface="Arial"/>
                <a:cs typeface="Arial"/>
              </a:rPr>
              <a:t> </a:t>
            </a:r>
            <a:r>
              <a:rPr sz="2000" spc="-10" smtClean="0">
                <a:latin typeface="Arial"/>
                <a:cs typeface="Arial"/>
              </a:rPr>
              <a:t>бесплатным</a:t>
            </a:r>
            <a:r>
              <a:rPr lang="ru-RU" sz="2000" spc="-10" dirty="0" smtClean="0">
                <a:latin typeface="Arial"/>
                <a:cs typeface="Arial"/>
              </a:rPr>
              <a:t>  </a:t>
            </a:r>
            <a:r>
              <a:rPr sz="2000" spc="-10" smtClean="0">
                <a:latin typeface="Arial"/>
                <a:cs typeface="Arial"/>
              </a:rPr>
              <a:t>питанием</a:t>
            </a:r>
            <a:r>
              <a:rPr sz="2000" spc="-25" smtClean="0">
                <a:latin typeface="Arial"/>
                <a:cs typeface="Arial"/>
              </a:rPr>
              <a:t> </a:t>
            </a:r>
            <a:r>
              <a:rPr sz="2000" smtClean="0">
                <a:latin typeface="Arial"/>
                <a:cs typeface="Arial"/>
              </a:rPr>
              <a:t>(</a:t>
            </a:r>
            <a:r>
              <a:rPr lang="ru-RU" sz="2000" dirty="0" smtClean="0">
                <a:latin typeface="Arial"/>
                <a:cs typeface="Arial"/>
              </a:rPr>
              <a:t>19</a:t>
            </a:r>
            <a:r>
              <a:rPr sz="2000" smtClean="0">
                <a:latin typeface="Arial"/>
                <a:cs typeface="Arial"/>
              </a:rPr>
              <a:t>%).</a:t>
            </a:r>
            <a:endParaRPr sz="2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000" spc="-10" smtClean="0">
                <a:latin typeface="Arial"/>
                <a:cs typeface="Arial"/>
              </a:rPr>
              <a:t>Средний </a:t>
            </a:r>
            <a:r>
              <a:rPr sz="2000" spc="-15" dirty="0">
                <a:latin typeface="Arial"/>
                <a:cs typeface="Arial"/>
              </a:rPr>
              <a:t>показатель </a:t>
            </a:r>
            <a:r>
              <a:rPr sz="2000" spc="-5" dirty="0">
                <a:latin typeface="Arial"/>
                <a:cs typeface="Arial"/>
              </a:rPr>
              <a:t>по </a:t>
            </a:r>
            <a:r>
              <a:rPr sz="2000" spc="-10" dirty="0">
                <a:latin typeface="Arial"/>
                <a:cs typeface="Arial"/>
              </a:rPr>
              <a:t>школам </a:t>
            </a:r>
            <a:r>
              <a:rPr sz="2000" spc="-20" dirty="0">
                <a:latin typeface="Arial"/>
                <a:cs typeface="Arial"/>
              </a:rPr>
              <a:t>города </a:t>
            </a:r>
            <a:r>
              <a:rPr sz="2000" dirty="0">
                <a:latin typeface="Arial"/>
                <a:cs typeface="Arial"/>
              </a:rPr>
              <a:t>– </a:t>
            </a:r>
            <a:r>
              <a:rPr sz="2000">
                <a:latin typeface="Arial"/>
                <a:cs typeface="Arial"/>
              </a:rPr>
              <a:t>17</a:t>
            </a:r>
            <a:r>
              <a:rPr sz="2000" spc="-70">
                <a:latin typeface="Arial"/>
                <a:cs typeface="Arial"/>
              </a:rPr>
              <a:t> </a:t>
            </a:r>
            <a:r>
              <a:rPr sz="2000" smtClean="0">
                <a:latin typeface="Arial"/>
                <a:cs typeface="Arial"/>
              </a:rPr>
              <a:t>%.</a:t>
            </a:r>
            <a:endParaRPr lang="ru-RU" sz="2000" dirty="0" smtClean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endParaRPr lang="ru-RU" sz="2000" spc="-10" dirty="0" smtClean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lang="ru-RU" sz="2000" spc="-10" dirty="0" smtClean="0">
                <a:latin typeface="Arial"/>
                <a:cs typeface="Arial"/>
              </a:rPr>
              <a:t>На конец 2018 года  охват питанием:</a:t>
            </a:r>
            <a:endParaRPr sz="2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tabLst>
                <a:tab pos="4970780" algn="l"/>
              </a:tabLst>
            </a:pPr>
            <a:r>
              <a:rPr sz="2000" spc="-10" dirty="0">
                <a:latin typeface="Arial"/>
                <a:cs typeface="Arial"/>
              </a:rPr>
              <a:t>Всего </a:t>
            </a:r>
            <a:r>
              <a:rPr sz="2000" spc="-20" dirty="0">
                <a:latin typeface="Arial"/>
                <a:cs typeface="Arial"/>
              </a:rPr>
              <a:t>охват </a:t>
            </a:r>
            <a:r>
              <a:rPr sz="2000" spc="-10" dirty="0">
                <a:latin typeface="Arial"/>
                <a:cs typeface="Arial"/>
              </a:rPr>
              <a:t>учащихся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горячим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питанием	</a:t>
            </a:r>
            <a:r>
              <a:rPr sz="2000">
                <a:latin typeface="Arial"/>
                <a:cs typeface="Arial"/>
              </a:rPr>
              <a:t>- </a:t>
            </a:r>
            <a:r>
              <a:rPr lang="ru-RU" sz="2000" dirty="0" smtClean="0">
                <a:latin typeface="Arial"/>
                <a:cs typeface="Arial"/>
              </a:rPr>
              <a:t>72,13</a:t>
            </a:r>
            <a:r>
              <a:rPr sz="2000" spc="-5" smtClean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%,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это</a:t>
            </a:r>
            <a:endParaRPr sz="2000">
              <a:latin typeface="Arial"/>
              <a:cs typeface="Arial"/>
            </a:endParaRPr>
          </a:p>
          <a:p>
            <a:pPr marL="12700" algn="just"/>
            <a:r>
              <a:rPr sz="2000" spc="-10" dirty="0">
                <a:latin typeface="Arial"/>
                <a:cs typeface="Arial"/>
              </a:rPr>
              <a:t>вместе </a:t>
            </a:r>
            <a:r>
              <a:rPr sz="2000">
                <a:latin typeface="Arial"/>
                <a:cs typeface="Arial"/>
              </a:rPr>
              <a:t>с </a:t>
            </a:r>
            <a:r>
              <a:rPr sz="2000" spc="-10" smtClean="0">
                <a:latin typeface="Arial"/>
                <a:cs typeface="Arial"/>
              </a:rPr>
              <a:t>бесплатным</a:t>
            </a:r>
            <a:r>
              <a:rPr sz="2000" spc="-50" smtClean="0">
                <a:latin typeface="Arial"/>
                <a:cs typeface="Arial"/>
              </a:rPr>
              <a:t> </a:t>
            </a:r>
            <a:r>
              <a:rPr sz="2000" spc="-10">
                <a:latin typeface="Arial"/>
                <a:cs typeface="Arial"/>
              </a:rPr>
              <a:t>питанием</a:t>
            </a:r>
            <a:r>
              <a:rPr sz="2000" spc="-10" smtClean="0">
                <a:latin typeface="Arial"/>
                <a:cs typeface="Arial"/>
              </a:rPr>
              <a:t>.</a:t>
            </a:r>
            <a:endParaRPr lang="ru-RU" sz="2000" spc="-10" dirty="0" smtClean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lang="ru-RU" sz="2000" spc="-10" dirty="0" smtClean="0">
                <a:latin typeface="Arial"/>
                <a:cs typeface="Arial"/>
              </a:rPr>
              <a:t>Все комплексы – 56 %</a:t>
            </a:r>
          </a:p>
          <a:p>
            <a:pPr marL="12700" algn="just">
              <a:lnSpc>
                <a:spcPct val="100000"/>
              </a:lnSpc>
            </a:pPr>
            <a:r>
              <a:rPr lang="ru-RU" sz="2000" spc="-10" dirty="0" smtClean="0">
                <a:latin typeface="Arial"/>
                <a:cs typeface="Arial"/>
              </a:rPr>
              <a:t>Буфет горячее- 8,2 %</a:t>
            </a:r>
          </a:p>
          <a:p>
            <a:pPr marL="12700" algn="just">
              <a:lnSpc>
                <a:spcPct val="100000"/>
              </a:lnSpc>
            </a:pPr>
            <a:r>
              <a:rPr lang="ru-RU" sz="2000" spc="-10" dirty="0" smtClean="0">
                <a:latin typeface="Arial"/>
                <a:cs typeface="Arial"/>
              </a:rPr>
              <a:t>Буфет покупная -8,2 %</a:t>
            </a:r>
          </a:p>
          <a:p>
            <a:pPr marL="12700" algn="ctr">
              <a:lnSpc>
                <a:spcPct val="100000"/>
              </a:lnSpc>
            </a:pPr>
            <a:r>
              <a:rPr lang="ru-RU" spc="-10" dirty="0" smtClean="0">
                <a:latin typeface="Arial"/>
                <a:cs typeface="Arial"/>
              </a:rPr>
              <a:t>Это низкие показатели по району и городу.</a:t>
            </a:r>
          </a:p>
          <a:p>
            <a:pPr marL="12700">
              <a:lnSpc>
                <a:spcPct val="100000"/>
              </a:lnSpc>
            </a:pPr>
            <a:endParaRPr lang="ru-RU" sz="2000" spc="-1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ru-RU" sz="2000" spc="-1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464" y="954404"/>
            <a:ext cx="646013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Медицинский </a:t>
            </a:r>
            <a:r>
              <a:rPr sz="2400" spc="-10"/>
              <a:t>кабинет </a:t>
            </a:r>
            <a:r>
              <a:rPr sz="2400" spc="-25" smtClean="0"/>
              <a:t>соответств</a:t>
            </a:r>
            <a:r>
              <a:rPr lang="ru-RU" sz="2400" spc="-25" dirty="0" err="1" smtClean="0"/>
              <a:t>ует</a:t>
            </a:r>
            <a:r>
              <a:rPr sz="2400" spc="65" smtClean="0"/>
              <a:t> </a:t>
            </a:r>
            <a:r>
              <a:rPr sz="2400" spc="-10" smtClean="0"/>
              <a:t>требованиям</a:t>
            </a:r>
            <a:r>
              <a:rPr lang="ru-RU" sz="2400" spc="-10" dirty="0" smtClean="0"/>
              <a:t> </a:t>
            </a:r>
            <a:r>
              <a:rPr lang="ru-RU" sz="2400" spc="-10" dirty="0" err="1" smtClean="0"/>
              <a:t>СанПиН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07465" y="1990725"/>
            <a:ext cx="631571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Лицензия выдана </a:t>
            </a:r>
            <a:r>
              <a:rPr sz="2000" spc="-15" dirty="0">
                <a:latin typeface="Arial"/>
                <a:cs typeface="Arial"/>
              </a:rPr>
              <a:t>Роспотребнадзором </a:t>
            </a:r>
            <a:r>
              <a:rPr sz="2000" spc="-105" dirty="0">
                <a:latin typeface="Arial"/>
                <a:cs typeface="Arial"/>
              </a:rPr>
              <a:t>РТ.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Лицензия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№ЛО-16-01-0004669 </a:t>
            </a:r>
            <a:r>
              <a:rPr sz="2000" spc="-25" dirty="0">
                <a:latin typeface="Arial"/>
                <a:cs typeface="Arial"/>
              </a:rPr>
              <a:t>от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26.11.2015г.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Arial"/>
                <a:cs typeface="Arial"/>
              </a:rPr>
              <a:t>Контроль </a:t>
            </a:r>
            <a:r>
              <a:rPr sz="2000" dirty="0">
                <a:latin typeface="Arial"/>
                <a:cs typeface="Arial"/>
              </a:rPr>
              <a:t>за </a:t>
            </a:r>
            <a:r>
              <a:rPr sz="2000" spc="-5" dirty="0">
                <a:latin typeface="Arial"/>
                <a:cs typeface="Arial"/>
              </a:rPr>
              <a:t>состоянием </a:t>
            </a:r>
            <a:r>
              <a:rPr sz="2000" spc="-10" dirty="0">
                <a:latin typeface="Arial"/>
                <a:cs typeface="Arial"/>
              </a:rPr>
              <a:t>здоровья учащихся  </a:t>
            </a:r>
            <a:r>
              <a:rPr sz="2000" spc="-15" dirty="0">
                <a:latin typeface="Arial"/>
                <a:cs typeface="Arial"/>
              </a:rPr>
              <a:t>осуществляет </a:t>
            </a:r>
            <a:r>
              <a:rPr sz="2000" spc="-70" dirty="0">
                <a:latin typeface="Arial"/>
                <a:cs typeface="Arial"/>
              </a:rPr>
              <a:t>ГАУЗ </a:t>
            </a:r>
            <a:r>
              <a:rPr sz="2000" spc="-15" dirty="0">
                <a:latin typeface="Arial"/>
                <a:cs typeface="Arial"/>
              </a:rPr>
              <a:t>«Городская </a:t>
            </a:r>
            <a:r>
              <a:rPr sz="2000" spc="-10" dirty="0">
                <a:latin typeface="Arial"/>
                <a:cs typeface="Arial"/>
              </a:rPr>
              <a:t>детская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поликлиника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№7».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10795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Обучающиеся </a:t>
            </a:r>
            <a:r>
              <a:rPr sz="2000" dirty="0">
                <a:latin typeface="Arial"/>
                <a:cs typeface="Arial"/>
              </a:rPr>
              <a:t>и </a:t>
            </a:r>
            <a:r>
              <a:rPr sz="2000" spc="-20" dirty="0">
                <a:latin typeface="Arial"/>
                <a:cs typeface="Arial"/>
              </a:rPr>
              <a:t>учителя ежегодно проходят  </a:t>
            </a:r>
            <a:r>
              <a:rPr sz="2000" spc="-5" dirty="0">
                <a:latin typeface="Arial"/>
                <a:cs typeface="Arial"/>
              </a:rPr>
              <a:t>медицинский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осмотр.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4829" y="2010283"/>
            <a:ext cx="595693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5" dirty="0"/>
              <a:t>Результаты </a:t>
            </a:r>
            <a:r>
              <a:rPr sz="3600" spc="-10" dirty="0"/>
              <a:t>деятельности  </a:t>
            </a:r>
            <a:r>
              <a:rPr sz="3600" spc="-30" dirty="0"/>
              <a:t>школы,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sz="3600" spc="-25" dirty="0"/>
              <a:t>качество </a:t>
            </a:r>
            <a:r>
              <a:rPr sz="3600" spc="-10" dirty="0"/>
              <a:t>образования</a:t>
            </a:r>
            <a:endParaRPr sz="36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4339" y="402463"/>
            <a:ext cx="6534784" cy="60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/>
              <a:t>Рейтинг </a:t>
            </a:r>
            <a:r>
              <a:rPr sz="2400" spc="-25" dirty="0"/>
              <a:t>школы </a:t>
            </a:r>
            <a:r>
              <a:rPr sz="2400" dirty="0"/>
              <a:t>в </a:t>
            </a:r>
            <a:r>
              <a:rPr sz="2400" spc="-20" dirty="0"/>
              <a:t>общегородском</a:t>
            </a:r>
            <a:r>
              <a:rPr sz="2400" spc="45" dirty="0"/>
              <a:t> </a:t>
            </a:r>
            <a:r>
              <a:rPr sz="2400" spc="-5" dirty="0"/>
              <a:t>рейтинге</a:t>
            </a:r>
            <a:endParaRPr sz="240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spc="-10" dirty="0">
                <a:solidFill>
                  <a:srgbClr val="000000"/>
                </a:solidFill>
              </a:rPr>
              <a:t>Всего </a:t>
            </a:r>
            <a:r>
              <a:rPr sz="1400" spc="-5" dirty="0">
                <a:solidFill>
                  <a:srgbClr val="000000"/>
                </a:solidFill>
              </a:rPr>
              <a:t>167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spc="-5" dirty="0">
                <a:solidFill>
                  <a:srgbClr val="000000"/>
                </a:solidFill>
              </a:rPr>
              <a:t>организаций</a:t>
            </a:r>
            <a:endParaRPr sz="140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90600" y="2057400"/>
          <a:ext cx="6858000" cy="1447800"/>
        </p:xfrm>
        <a:graphic>
          <a:graphicData uri="http://schemas.openxmlformats.org/drawingml/2006/table">
            <a:tbl>
              <a:tblPr/>
              <a:tblGrid>
                <a:gridCol w="2620895"/>
                <a:gridCol w="1024686"/>
                <a:gridCol w="1024686"/>
                <a:gridCol w="1024686"/>
                <a:gridCol w="1163047"/>
              </a:tblGrid>
              <a:tr h="6758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Место в городском рейтинге (среди учреждений своего типа)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Общеобразовательных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 –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43200" y="1371600"/>
            <a:ext cx="377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Среди общеобразовательных школ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62000" y="685800"/>
          <a:ext cx="7467600" cy="3811569"/>
        </p:xfrm>
        <a:graphic>
          <a:graphicData uri="http://schemas.openxmlformats.org/drawingml/2006/table">
            <a:tbl>
              <a:tblPr/>
              <a:tblGrid>
                <a:gridCol w="412496"/>
                <a:gridCol w="412496"/>
                <a:gridCol w="455168"/>
                <a:gridCol w="1493520"/>
                <a:gridCol w="469392"/>
                <a:gridCol w="469392"/>
                <a:gridCol w="469392"/>
                <a:gridCol w="469392"/>
                <a:gridCol w="469392"/>
                <a:gridCol w="469392"/>
                <a:gridCol w="469392"/>
                <a:gridCol w="469392"/>
                <a:gridCol w="469392"/>
                <a:gridCol w="469392"/>
              </a:tblGrid>
              <a:tr h="304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Вид учреждения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Качество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Национальное образование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Выявление, </a:t>
                      </a: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отбор,создание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  условий для работы с одаренными детьми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Воспитательная работа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Воспитание здорового образа жизни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Обеспечение безоопасности  и здоровьесберегающая деятельность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Качество развития кадров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Управление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Обшая сумма баллов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Общий рейтинг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763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Н-С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СОШ №38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183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Arial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02" marR="627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42669" y="2126488"/>
          <a:ext cx="7188198" cy="3405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9480"/>
                <a:gridCol w="869315"/>
                <a:gridCol w="817880"/>
                <a:gridCol w="805815"/>
                <a:gridCol w="919479"/>
                <a:gridCol w="898525"/>
                <a:gridCol w="898525"/>
                <a:gridCol w="1059179"/>
              </a:tblGrid>
              <a:tr h="9366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52729" marR="163830" indent="-68580">
                        <a:lnSpc>
                          <a:spcPct val="120000"/>
                        </a:lnSpc>
                        <a:spcBef>
                          <a:spcPts val="1215"/>
                        </a:spcBef>
                      </a:pPr>
                      <a:r>
                        <a:rPr sz="1400" b="1" spc="-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Год</a:t>
                      </a:r>
                      <a:r>
                        <a:rPr sz="1400" b="1" spc="-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вы-  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пуска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350" marR="111760" algn="ctr">
                        <a:lnSpc>
                          <a:spcPct val="120000"/>
                        </a:lnSpc>
                        <a:spcBef>
                          <a:spcPts val="810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личе-  </a:t>
                      </a:r>
                      <a:r>
                        <a:rPr sz="14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ство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134620" marR="114935" algn="ctr">
                        <a:lnSpc>
                          <a:spcPct val="12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вып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к-  </a:t>
                      </a:r>
                      <a:r>
                        <a:rPr sz="14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ников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400" b="1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Не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85090" marR="63500" algn="ctr">
                        <a:lnSpc>
                          <a:spcPct val="120000"/>
                        </a:lnSpc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щ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е-  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ны </a:t>
                      </a:r>
                      <a:r>
                        <a:rPr sz="14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 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экзаме-  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нам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8900" marR="64135" algn="ctr">
                        <a:lnSpc>
                          <a:spcPct val="120000"/>
                        </a:lnSpc>
                        <a:spcBef>
                          <a:spcPts val="810"/>
                        </a:spcBef>
                      </a:pPr>
                      <a:r>
                        <a:rPr sz="1400" b="1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Не 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явились  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 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экзамен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39395" marR="214629" indent="-1270" algn="ctr">
                        <a:lnSpc>
                          <a:spcPct val="120000"/>
                        </a:lnSpc>
                        <a:spcBef>
                          <a:spcPts val="440"/>
                        </a:spcBef>
                      </a:pPr>
                      <a:r>
                        <a:rPr sz="14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Получили 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 </a:t>
                      </a:r>
                      <a:r>
                        <a:rPr sz="1400" b="1" spc="-1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ЕГЭ 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 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баллов 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ниже 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минимального  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порога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5588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9695" marR="74295" algn="ctr">
                        <a:lnSpc>
                          <a:spcPct val="120000"/>
                        </a:lnSpc>
                        <a:spcBef>
                          <a:spcPts val="1005"/>
                        </a:spcBef>
                      </a:pPr>
                      <a:r>
                        <a:rPr sz="14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Общее 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ч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ество  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выпуск-  ников,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128905" marR="104139" algn="ctr">
                        <a:lnSpc>
                          <a:spcPct val="12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выпу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щ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нн  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ых</a:t>
                      </a:r>
                      <a:r>
                        <a:rPr sz="1400" b="1" spc="-1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со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справкой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15754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76200" indent="-1270" algn="ctr">
                        <a:lnSpc>
                          <a:spcPct val="120000"/>
                        </a:lnSpc>
                        <a:spcBef>
                          <a:spcPts val="940"/>
                        </a:spcBef>
                      </a:pPr>
                      <a:r>
                        <a:rPr sz="1400" spc="-25" dirty="0">
                          <a:latin typeface="Trebuchet MS"/>
                          <a:cs typeface="Trebuchet MS"/>
                        </a:rPr>
                        <a:t>по </a:t>
                      </a:r>
                      <a:r>
                        <a:rPr sz="1400" spc="-40" dirty="0">
                          <a:latin typeface="Trebuchet MS"/>
                          <a:cs typeface="Trebuchet MS"/>
                        </a:rPr>
                        <a:t>двум  </a:t>
                      </a:r>
                      <a:r>
                        <a:rPr sz="1400" spc="-55" dirty="0">
                          <a:latin typeface="Trebuchet MS"/>
                          <a:cs typeface="Trebuchet MS"/>
                        </a:rPr>
                        <a:t>обяза- 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тельным  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п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р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дм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т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а  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м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193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1915" marR="58419" indent="-1270" algn="ctr">
                        <a:lnSpc>
                          <a:spcPct val="120000"/>
                        </a:lnSpc>
                      </a:pPr>
                      <a:r>
                        <a:rPr sz="1400" spc="-65" dirty="0">
                          <a:latin typeface="Trebuchet MS"/>
                          <a:cs typeface="Trebuchet MS"/>
                        </a:rPr>
                        <a:t>только</a:t>
                      </a:r>
                      <a:r>
                        <a:rPr sz="1400" spc="-20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latin typeface="Trebuchet MS"/>
                          <a:cs typeface="Trebuchet MS"/>
                        </a:rPr>
                        <a:t>по  </a:t>
                      </a:r>
                      <a:r>
                        <a:rPr sz="1400" spc="-20" dirty="0">
                          <a:latin typeface="Trebuchet MS"/>
                          <a:cs typeface="Trebuchet MS"/>
                        </a:rPr>
                        <a:t>р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у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м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у 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языку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1440" marR="66040" algn="ctr">
                        <a:lnSpc>
                          <a:spcPct val="120000"/>
                        </a:lnSpc>
                      </a:pPr>
                      <a:r>
                        <a:rPr sz="1400" spc="-65" dirty="0">
                          <a:latin typeface="Trebuchet MS"/>
                          <a:cs typeface="Trebuchet MS"/>
                        </a:rPr>
                        <a:t>только</a:t>
                      </a:r>
                      <a:r>
                        <a:rPr sz="1400" spc="-1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latin typeface="Trebuchet MS"/>
                          <a:cs typeface="Trebuchet MS"/>
                        </a:rPr>
                        <a:t>по 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матема-  </a:t>
                      </a:r>
                      <a:r>
                        <a:rPr sz="1400" spc="-80" dirty="0">
                          <a:latin typeface="Trebuchet MS"/>
                          <a:cs typeface="Trebuchet MS"/>
                        </a:rPr>
                        <a:t>тике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14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201</a:t>
                      </a:r>
                      <a:r>
                        <a:rPr lang="ru-RU" sz="1400" b="1" spc="-114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400" spc="-30" dirty="0" smtClean="0">
                          <a:latin typeface="Trebuchet MS"/>
                          <a:cs typeface="Trebuchet MS"/>
                        </a:rPr>
                        <a:t>20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400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14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201</a:t>
                      </a:r>
                      <a:r>
                        <a:rPr lang="ru-RU" sz="1400" b="1" spc="-114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400" spc="-30" dirty="0" smtClean="0">
                          <a:latin typeface="Trebuchet MS"/>
                          <a:cs typeface="Trebuchet MS"/>
                        </a:rPr>
                        <a:t>23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4400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14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201</a:t>
                      </a:r>
                      <a:r>
                        <a:rPr lang="ru-RU" sz="1400" b="1" spc="-114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8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400" spc="-30" dirty="0" smtClean="0">
                          <a:latin typeface="Trebuchet MS"/>
                          <a:cs typeface="Trebuchet MS"/>
                        </a:rPr>
                        <a:t>25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400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571" y="365886"/>
            <a:ext cx="62642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075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Сведения </a:t>
            </a:r>
            <a:r>
              <a:rPr sz="2400" dirty="0"/>
              <a:t>по </a:t>
            </a:r>
            <a:r>
              <a:rPr sz="2400" spc="-15" dirty="0"/>
              <a:t>выпускникам, </a:t>
            </a:r>
            <a:r>
              <a:rPr sz="2400" spc="-5" dirty="0"/>
              <a:t>окончившим  </a:t>
            </a:r>
            <a:r>
              <a:rPr sz="2400" spc="-30" dirty="0"/>
              <a:t>школу </a:t>
            </a:r>
            <a:r>
              <a:rPr sz="2400" spc="-5" dirty="0"/>
              <a:t>со </a:t>
            </a:r>
            <a:r>
              <a:rPr sz="2400" spc="-10" dirty="0"/>
              <a:t>справкой </a:t>
            </a:r>
            <a:r>
              <a:rPr sz="2400" dirty="0"/>
              <a:t>по </a:t>
            </a:r>
            <a:r>
              <a:rPr sz="2400" spc="-35" dirty="0"/>
              <a:t>результатам</a:t>
            </a:r>
            <a:endParaRPr sz="2400"/>
          </a:p>
          <a:p>
            <a:pPr marL="12700" marR="5080">
              <a:lnSpc>
                <a:spcPct val="100000"/>
              </a:lnSpc>
            </a:pPr>
            <a:r>
              <a:rPr sz="2400" spc="-20" dirty="0"/>
              <a:t>итоговой </a:t>
            </a:r>
            <a:r>
              <a:rPr sz="2400" spc="-15" dirty="0"/>
              <a:t>аттестации </a:t>
            </a:r>
            <a:r>
              <a:rPr sz="2400" dirty="0"/>
              <a:t>(в </a:t>
            </a:r>
            <a:r>
              <a:rPr sz="2400" spc="-5" dirty="0"/>
              <a:t>сравнении </a:t>
            </a:r>
            <a:r>
              <a:rPr sz="2400" spc="-20" dirty="0"/>
              <a:t>за </a:t>
            </a:r>
            <a:r>
              <a:rPr sz="2400" spc="-10" dirty="0"/>
              <a:t>три  </a:t>
            </a:r>
            <a:r>
              <a:rPr sz="2400" spc="-20" dirty="0"/>
              <a:t>года)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9599" y="2001647"/>
          <a:ext cx="7155228" cy="37668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1865"/>
                <a:gridCol w="427354"/>
                <a:gridCol w="1016635"/>
                <a:gridCol w="1016635"/>
                <a:gridCol w="1051560"/>
                <a:gridCol w="1051560"/>
                <a:gridCol w="1019810"/>
                <a:gridCol w="1019809"/>
              </a:tblGrid>
              <a:tr h="255904">
                <a:tc rowSpan="3">
                  <a:txBody>
                    <a:bodyPr/>
                    <a:lstStyle/>
                    <a:p>
                      <a:pPr marL="54356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b="1" spc="-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Год</a:t>
                      </a:r>
                      <a:r>
                        <a:rPr sz="1400" b="1" spc="-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вы-пуска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890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4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</a:t>
                      </a:r>
                      <a:r>
                        <a:rPr sz="1400" b="1" spc="-1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выпускников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1915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Из</a:t>
                      </a:r>
                      <a:r>
                        <a:rPr sz="1400" b="1" spc="-1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них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2">
                  <a:txBody>
                    <a:bodyPr/>
                    <a:lstStyle/>
                    <a:p>
                      <a:pPr marL="158750" marR="132080" indent="128270">
                        <a:lnSpc>
                          <a:spcPct val="120000"/>
                        </a:lnSpc>
                        <a:spcBef>
                          <a:spcPts val="1200"/>
                        </a:spcBef>
                      </a:pPr>
                      <a:r>
                        <a:rPr sz="1400" b="1" spc="-10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Всего </a:t>
                      </a:r>
                      <a:r>
                        <a:rPr sz="14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выпускников  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награждены</a:t>
                      </a:r>
                      <a:r>
                        <a:rPr sz="1400" b="1" spc="-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медалью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524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17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90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1915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76275" marR="205740" indent="-449580">
                        <a:lnSpc>
                          <a:spcPct val="120000"/>
                        </a:lnSpc>
                        <a:spcBef>
                          <a:spcPts val="195"/>
                        </a:spcBef>
                      </a:pPr>
                      <a:r>
                        <a:rPr sz="1400" spc="-55" dirty="0">
                          <a:latin typeface="Trebuchet MS"/>
                          <a:cs typeface="Trebuchet MS"/>
                        </a:rPr>
                        <a:t>награждены</a:t>
                      </a:r>
                      <a:r>
                        <a:rPr sz="1400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latin typeface="Trebuchet MS"/>
                          <a:cs typeface="Trebuchet MS"/>
                        </a:rPr>
                        <a:t>золотой  </a:t>
                      </a:r>
                      <a:r>
                        <a:rPr sz="1400" spc="-50" dirty="0">
                          <a:latin typeface="Trebuchet MS"/>
                          <a:cs typeface="Trebuchet MS"/>
                        </a:rPr>
                        <a:t>медалью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247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78790">
                        <a:lnSpc>
                          <a:spcPct val="100000"/>
                        </a:lnSpc>
                      </a:pPr>
                      <a:r>
                        <a:rPr sz="1400" spc="-55" dirty="0">
                          <a:latin typeface="Trebuchet MS"/>
                          <a:cs typeface="Trebuchet MS"/>
                        </a:rPr>
                        <a:t>награждены</a:t>
                      </a:r>
                      <a:r>
                        <a:rPr sz="140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35" dirty="0">
                          <a:latin typeface="Trebuchet MS"/>
                          <a:cs typeface="Trebuchet MS"/>
                        </a:rPr>
                        <a:t>РТ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795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90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1915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60" dirty="0">
                          <a:latin typeface="Trebuchet MS"/>
                          <a:cs typeface="Trebuchet MS"/>
                        </a:rPr>
                        <a:t>кол-во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spc="160" dirty="0">
                          <a:latin typeface="Trebuchet MS"/>
                          <a:cs typeface="Trebuchet MS"/>
                        </a:rPr>
                        <a:t>%</a:t>
                      </a:r>
                      <a:r>
                        <a:rPr sz="14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от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92710" marR="71755" indent="-1270" algn="ctr">
                        <a:lnSpc>
                          <a:spcPct val="120000"/>
                        </a:lnSpc>
                      </a:pPr>
                      <a:r>
                        <a:rPr sz="1400" spc="-55" dirty="0">
                          <a:latin typeface="Trebuchet MS"/>
                          <a:cs typeface="Trebuchet MS"/>
                        </a:rPr>
                        <a:t>общего  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400" spc="-25" dirty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личе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тва 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выпускник  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ов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60" dirty="0">
                          <a:latin typeface="Trebuchet MS"/>
                          <a:cs typeface="Trebuchet MS"/>
                        </a:rPr>
                        <a:t>кол-во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spc="160" dirty="0">
                          <a:latin typeface="Trebuchet MS"/>
                          <a:cs typeface="Trebuchet MS"/>
                        </a:rPr>
                        <a:t>%</a:t>
                      </a:r>
                      <a:r>
                        <a:rPr sz="14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от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83185" marR="60325" indent="-1905" algn="ctr">
                        <a:lnSpc>
                          <a:spcPct val="120000"/>
                        </a:lnSpc>
                      </a:pPr>
                      <a:r>
                        <a:rPr sz="1400" spc="-55" dirty="0">
                          <a:latin typeface="Trebuchet MS"/>
                          <a:cs typeface="Trebuchet MS"/>
                        </a:rPr>
                        <a:t>общего  </a:t>
                      </a:r>
                      <a:r>
                        <a:rPr sz="1400" spc="-75" dirty="0">
                          <a:latin typeface="Trebuchet MS"/>
                          <a:cs typeface="Trebuchet MS"/>
                        </a:rPr>
                        <a:t>количества  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выпу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кни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400" dirty="0">
                          <a:latin typeface="Trebuchet MS"/>
                          <a:cs typeface="Trebuchet MS"/>
                        </a:rPr>
                        <a:t>о  </a:t>
                      </a:r>
                      <a:r>
                        <a:rPr sz="1400" spc="-50" dirty="0">
                          <a:latin typeface="Trebuchet MS"/>
                          <a:cs typeface="Trebuchet MS"/>
                        </a:rPr>
                        <a:t>в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60" dirty="0">
                          <a:latin typeface="Trebuchet MS"/>
                          <a:cs typeface="Trebuchet MS"/>
                        </a:rPr>
                        <a:t>кол-во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3543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spc="160" dirty="0">
                          <a:latin typeface="Trebuchet MS"/>
                          <a:cs typeface="Trebuchet MS"/>
                        </a:rPr>
                        <a:t>%</a:t>
                      </a:r>
                      <a:r>
                        <a:rPr sz="14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от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  <a:p>
                      <a:pPr marL="95250" marR="72390" indent="-1270" algn="ctr">
                        <a:lnSpc>
                          <a:spcPct val="120000"/>
                        </a:lnSpc>
                      </a:pPr>
                      <a:r>
                        <a:rPr sz="1400" spc="-55" dirty="0">
                          <a:latin typeface="Trebuchet MS"/>
                          <a:cs typeface="Trebuchet MS"/>
                        </a:rPr>
                        <a:t>общего  </a:t>
                      </a:r>
                      <a:r>
                        <a:rPr sz="1400" spc="-30" dirty="0"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400" spc="-25" dirty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личе</a:t>
                      </a:r>
                      <a:r>
                        <a:rPr sz="1400" spc="-10" dirty="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spc="-5" dirty="0">
                          <a:latin typeface="Trebuchet MS"/>
                          <a:cs typeface="Trebuchet MS"/>
                        </a:rPr>
                        <a:t>тва  </a:t>
                      </a:r>
                      <a:r>
                        <a:rPr sz="1400" spc="-60" dirty="0">
                          <a:latin typeface="Trebuchet MS"/>
                          <a:cs typeface="Trebuchet MS"/>
                        </a:rPr>
                        <a:t>выпускни-  ков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b="1" spc="-114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2016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spc="-30" dirty="0">
                          <a:latin typeface="Trebuchet MS"/>
                          <a:cs typeface="Trebuchet MS"/>
                        </a:rPr>
                        <a:t>20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spc="30" dirty="0">
                          <a:latin typeface="Trebuchet MS"/>
                          <a:cs typeface="Trebuchet MS"/>
                        </a:rPr>
                        <a:t>15%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R="341630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spc="-5" dirty="0">
                          <a:latin typeface="Trebuchet MS"/>
                          <a:cs typeface="Trebuchet MS"/>
                        </a:rPr>
                        <a:t>15%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869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9022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14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2017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-30" dirty="0">
                          <a:latin typeface="Trebuchet MS"/>
                          <a:cs typeface="Trebuchet MS"/>
                        </a:rPr>
                        <a:t>23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2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spc="65" dirty="0">
                          <a:latin typeface="Trebuchet MS"/>
                          <a:cs typeface="Trebuchet MS"/>
                        </a:rPr>
                        <a:t>9%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dirty="0">
                          <a:latin typeface="Trebuchet MS"/>
                          <a:cs typeface="Trebuchet MS"/>
                        </a:rPr>
                        <a:t>2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R="385445" algn="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spc="-5" dirty="0">
                          <a:latin typeface="Trebuchet MS"/>
                          <a:cs typeface="Trebuchet MS"/>
                        </a:rPr>
                        <a:t>9%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</a:tr>
              <a:tr h="49022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/>
                          <a:cs typeface="Trebuchet MS"/>
                        </a:rPr>
                        <a:t>2018</a:t>
                      </a:r>
                      <a:endParaRPr sz="1400">
                        <a:solidFill>
                          <a:schemeClr val="bg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25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12%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R="385445" algn="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ru-RU" sz="1400" dirty="0" smtClean="0">
                          <a:latin typeface="Trebuchet MS"/>
                          <a:cs typeface="Trebuchet MS"/>
                        </a:rPr>
                        <a:t>12%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T="1301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0473" y="437515"/>
            <a:ext cx="62293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25295" algn="l"/>
              </a:tabLst>
            </a:pPr>
            <a:r>
              <a:rPr sz="2400" spc="-10" dirty="0"/>
              <a:t>Сведения </a:t>
            </a:r>
            <a:r>
              <a:rPr sz="2400" dirty="0"/>
              <a:t>по </a:t>
            </a:r>
            <a:r>
              <a:rPr sz="2400" spc="-30" dirty="0"/>
              <a:t>количеству </a:t>
            </a:r>
            <a:r>
              <a:rPr sz="2400" spc="-5" dirty="0"/>
              <a:t>награжденных  </a:t>
            </a:r>
            <a:r>
              <a:rPr sz="2400" dirty="0"/>
              <a:t>медалями	</a:t>
            </a:r>
            <a:r>
              <a:rPr sz="2400" spc="-5" dirty="0"/>
              <a:t>«За </a:t>
            </a:r>
            <a:r>
              <a:rPr sz="2400" spc="-10" dirty="0"/>
              <a:t>особые </a:t>
            </a:r>
            <a:r>
              <a:rPr sz="2400" spc="-25" dirty="0"/>
              <a:t>успехи </a:t>
            </a:r>
            <a:r>
              <a:rPr sz="2400" dirty="0"/>
              <a:t>в </a:t>
            </a:r>
            <a:r>
              <a:rPr sz="2400" spc="-5" dirty="0"/>
              <a:t>учении»  </a:t>
            </a:r>
            <a:r>
              <a:rPr sz="2400" dirty="0"/>
              <a:t>(в </a:t>
            </a:r>
            <a:r>
              <a:rPr sz="2400" spc="-5" dirty="0"/>
              <a:t>сравнении </a:t>
            </a:r>
            <a:r>
              <a:rPr sz="2400" spc="-20" dirty="0"/>
              <a:t>за </a:t>
            </a:r>
            <a:r>
              <a:rPr sz="2400" dirty="0"/>
              <a:t>3 </a:t>
            </a:r>
            <a:r>
              <a:rPr sz="2400" spc="-20" dirty="0"/>
              <a:t>года)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4370" y="713308"/>
            <a:ext cx="525272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935" marR="5080" indent="-1245870">
              <a:lnSpc>
                <a:spcPct val="100000"/>
              </a:lnSpc>
              <a:spcBef>
                <a:spcPts val="100"/>
              </a:spcBef>
            </a:pPr>
            <a:r>
              <a:rPr sz="3600" spc="5" dirty="0"/>
              <a:t>Общая</a:t>
            </a:r>
            <a:r>
              <a:rPr sz="3600" spc="-85" dirty="0"/>
              <a:t> </a:t>
            </a:r>
            <a:r>
              <a:rPr sz="3600" spc="-5" dirty="0"/>
              <a:t>характеристика  </a:t>
            </a:r>
            <a:r>
              <a:rPr sz="3600" spc="-10" dirty="0"/>
              <a:t>учреждения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651507" y="2077973"/>
            <a:ext cx="6144895" cy="33829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Адрес </a:t>
            </a:r>
            <a:r>
              <a:rPr sz="2400" b="1" u="heavy" spc="-1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места </a:t>
            </a:r>
            <a:r>
              <a:rPr sz="2400" b="1" u="heavy" spc="-1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осуществления</a:t>
            </a:r>
            <a:r>
              <a:rPr sz="2400" b="1" u="heavy" spc="-2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образовательной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деятельности: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574165" algn="l"/>
              </a:tabLst>
            </a:pPr>
            <a:r>
              <a:rPr sz="2400" spc="-310" dirty="0">
                <a:latin typeface="Trebuchet MS"/>
                <a:cs typeface="Trebuchet MS"/>
              </a:rPr>
              <a:t>РТ,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420103,	</a:t>
            </a:r>
            <a:r>
              <a:rPr sz="2400" spc="-305" dirty="0">
                <a:latin typeface="Trebuchet MS"/>
                <a:cs typeface="Trebuchet MS"/>
              </a:rPr>
              <a:t>г. </a:t>
            </a:r>
            <a:r>
              <a:rPr sz="2400" spc="-120" dirty="0">
                <a:latin typeface="Trebuchet MS"/>
                <a:cs typeface="Trebuchet MS"/>
              </a:rPr>
              <a:t>Казань, </a:t>
            </a:r>
            <a:r>
              <a:rPr sz="2400" spc="-195" dirty="0">
                <a:latin typeface="Trebuchet MS"/>
                <a:cs typeface="Trebuchet MS"/>
              </a:rPr>
              <a:t>ул</a:t>
            </a:r>
            <a:r>
              <a:rPr sz="2400" spc="-195">
                <a:latin typeface="Trebuchet MS"/>
                <a:cs typeface="Trebuchet MS"/>
              </a:rPr>
              <a:t>. </a:t>
            </a:r>
            <a:r>
              <a:rPr sz="2400" spc="-285" smtClean="0">
                <a:latin typeface="Trebuchet MS"/>
                <a:cs typeface="Trebuchet MS"/>
              </a:rPr>
              <a:t>Ф</a:t>
            </a:r>
            <a:r>
              <a:rPr lang="ru-RU" sz="2400" spc="-285" dirty="0" err="1" smtClean="0">
                <a:latin typeface="Trebuchet MS"/>
                <a:cs typeface="Trebuchet MS"/>
              </a:rPr>
              <a:t>атыха</a:t>
            </a:r>
            <a:r>
              <a:rPr lang="ru-RU" sz="2400" spc="-285" dirty="0" smtClean="0">
                <a:latin typeface="Trebuchet MS"/>
                <a:cs typeface="Trebuchet MS"/>
              </a:rPr>
              <a:t> </a:t>
            </a:r>
            <a:r>
              <a:rPr sz="2400" spc="-285" smtClean="0">
                <a:latin typeface="Trebuchet MS"/>
                <a:cs typeface="Trebuchet MS"/>
              </a:rPr>
              <a:t> </a:t>
            </a:r>
            <a:r>
              <a:rPr sz="2400" spc="-95">
                <a:latin typeface="Trebuchet MS"/>
                <a:cs typeface="Trebuchet MS"/>
              </a:rPr>
              <a:t>Амирхана,55</a:t>
            </a:r>
            <a:r>
              <a:rPr sz="2400" spc="-85">
                <a:latin typeface="Trebuchet MS"/>
                <a:cs typeface="Trebuchet MS"/>
              </a:rPr>
              <a:t> </a:t>
            </a:r>
            <a:r>
              <a:rPr sz="2400" spc="-85" smtClean="0">
                <a:latin typeface="Trebuchet MS"/>
                <a:cs typeface="Trebuchet MS"/>
              </a:rPr>
              <a:t>а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Директор</a:t>
            </a:r>
            <a:r>
              <a:rPr sz="2400" b="1" u="heavy" spc="-1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1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школы: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1950085">
              <a:lnSpc>
                <a:spcPct val="100000"/>
              </a:lnSpc>
              <a:spcBef>
                <a:spcPts val="5"/>
              </a:spcBef>
            </a:pPr>
            <a:r>
              <a:rPr sz="2400" spc="-135" dirty="0">
                <a:latin typeface="Trebuchet MS"/>
                <a:cs typeface="Trebuchet MS"/>
              </a:rPr>
              <a:t>Сафиуллина </a:t>
            </a:r>
            <a:r>
              <a:rPr sz="2400" spc="-100" dirty="0">
                <a:latin typeface="Trebuchet MS"/>
                <a:cs typeface="Trebuchet MS"/>
              </a:rPr>
              <a:t>Эльвира</a:t>
            </a:r>
            <a:r>
              <a:rPr sz="2400" spc="-27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Варисовна  </a:t>
            </a:r>
            <a:r>
              <a:rPr sz="2400" spc="-229" dirty="0">
                <a:latin typeface="Trebuchet MS"/>
                <a:cs typeface="Trebuchet MS"/>
              </a:rPr>
              <a:t>р.т. </a:t>
            </a:r>
            <a:r>
              <a:rPr sz="2400" spc="-45" dirty="0">
                <a:latin typeface="Trebuchet MS"/>
                <a:cs typeface="Trebuchet MS"/>
              </a:rPr>
              <a:t>8 </a:t>
            </a:r>
            <a:r>
              <a:rPr sz="2400" spc="-90" dirty="0">
                <a:latin typeface="Trebuchet MS"/>
                <a:cs typeface="Trebuchet MS"/>
              </a:rPr>
              <a:t>(843)</a:t>
            </a:r>
            <a:r>
              <a:rPr sz="2400" spc="-320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-521-12-00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05000" y="1295400"/>
          <a:ext cx="5638801" cy="54199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2854"/>
                <a:gridCol w="3278132"/>
                <a:gridCol w="1667815"/>
              </a:tblGrid>
              <a:tr h="6737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46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4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150495">
                        <a:lnSpc>
                          <a:spcPct val="114999"/>
                        </a:lnSpc>
                        <a:spcBef>
                          <a:spcPts val="615"/>
                        </a:spcBef>
                      </a:pPr>
                      <a:r>
                        <a:rPr sz="1400" b="1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</a:t>
                      </a:r>
                      <a:r>
                        <a:rPr sz="1400" b="1" spc="-5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sz="1400" b="1" spc="-1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r>
                        <a:rPr sz="1400" b="1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sz="1400" b="1" spc="-5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ств</a:t>
                      </a:r>
                      <a:r>
                        <a:rPr sz="1400" b="1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 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История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Английский язык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Обществознание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Экология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География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Биология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Экономика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Астрономия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6234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ОБЖ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88588"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4157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3492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работ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56845" marR="5080">
              <a:lnSpc>
                <a:spcPts val="2810"/>
              </a:lnSpc>
              <a:spcBef>
                <a:spcPts val="250"/>
              </a:spcBef>
            </a:pPr>
            <a:r>
              <a:rPr sz="2400" spc="-45" dirty="0"/>
              <a:t>Результаты </a:t>
            </a:r>
            <a:r>
              <a:rPr sz="2400" spc="-10" dirty="0"/>
              <a:t>участия </a:t>
            </a:r>
            <a:r>
              <a:rPr sz="2400" spc="-15" dirty="0"/>
              <a:t>учащихся </a:t>
            </a:r>
            <a:r>
              <a:rPr sz="2400" dirty="0"/>
              <a:t>в </a:t>
            </a:r>
            <a:r>
              <a:rPr sz="2400" spc="-20" dirty="0"/>
              <a:t>школьном этапе  </a:t>
            </a:r>
            <a:r>
              <a:rPr sz="2400" spc="-15" dirty="0"/>
              <a:t>Всероссийской олимпиады</a:t>
            </a:r>
            <a:r>
              <a:rPr sz="2400" spc="40" dirty="0"/>
              <a:t> </a:t>
            </a:r>
            <a:r>
              <a:rPr sz="2400" spc="-20" dirty="0"/>
              <a:t>школьников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09268" y="1118361"/>
          <a:ext cx="7418069" cy="5305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8805"/>
                <a:gridCol w="1012190"/>
                <a:gridCol w="962737"/>
                <a:gridCol w="914400"/>
                <a:gridCol w="2659937"/>
              </a:tblGrid>
              <a:tr h="714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28321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Общее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кол-во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Кол-во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победителей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Кол-во</a:t>
                      </a:r>
                      <a:r>
                        <a:rPr sz="12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призеров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ФИО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Английский</a:t>
                      </a:r>
                      <a:r>
                        <a:rPr sz="1200" b="1" spc="-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язык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079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Мухаметшина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Рената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(8 класс) – (учитель Рагимова Н.Ф.)</a:t>
                      </a:r>
                      <a:endParaRPr lang="ru-RU" sz="1400" dirty="0" smtClean="0"/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Астрономия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Биология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География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4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2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Математика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4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33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Калистратов Кирилл (11 класс)- (учитель Яковлева Л.Ш.)</a:t>
                      </a:r>
                      <a:endParaRPr lang="ru-RU" sz="1400" dirty="0" smtClean="0"/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Обществознание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4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200" b="1" spc="-114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язык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343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200" spc="-25" dirty="0" smtClean="0">
                          <a:latin typeface="Trebuchet MS"/>
                          <a:cs typeface="Trebuchet MS"/>
                        </a:rPr>
                        <a:t>9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079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Сиротина Милана (8 класс) -(учитель Григорович И.В.)</a:t>
                      </a:r>
                      <a:endParaRPr lang="ru-RU" sz="1400" dirty="0" smtClean="0"/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Физика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Экология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dirty="0">
                          <a:latin typeface="Trebuchet MS"/>
                          <a:cs typeface="Trebuchet MS"/>
                        </a:rPr>
                        <a:t>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200" b="1" spc="-1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культура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4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История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4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4343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spc="-20" dirty="0" smtClean="0">
                          <a:latin typeface="Trebuchet MS"/>
                          <a:cs typeface="Trebuchet MS"/>
                        </a:rPr>
                        <a:t>39(</a:t>
                      </a:r>
                      <a:r>
                        <a:rPr sz="1200" spc="-20" smtClean="0">
                          <a:latin typeface="Trebuchet MS"/>
                          <a:cs typeface="Trebuchet MS"/>
                        </a:rPr>
                        <a:t>55</a:t>
                      </a:r>
                      <a:r>
                        <a:rPr lang="ru-RU" sz="1200" spc="-20" dirty="0" smtClean="0">
                          <a:latin typeface="Trebuchet MS"/>
                          <a:cs typeface="Trebuchet MS"/>
                        </a:rPr>
                        <a:t>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3(</a:t>
                      </a:r>
                      <a:r>
                        <a:rPr sz="1200" smtClean="0">
                          <a:latin typeface="Trebuchet MS"/>
                          <a:cs typeface="Trebuchet MS"/>
                        </a:rPr>
                        <a:t>4</a:t>
                      </a:r>
                      <a:r>
                        <a:rPr lang="ru-RU" sz="1200" dirty="0" smtClean="0">
                          <a:latin typeface="Trebuchet MS"/>
                          <a:cs typeface="Trebuchet MS"/>
                        </a:rPr>
                        <a:t>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303" y="175386"/>
            <a:ext cx="80759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Результаты </a:t>
            </a:r>
            <a:r>
              <a:rPr sz="2400" spc="-10" dirty="0"/>
              <a:t>участия </a:t>
            </a:r>
            <a:r>
              <a:rPr sz="2400" spc="-15" dirty="0"/>
              <a:t>учащихся </a:t>
            </a:r>
            <a:r>
              <a:rPr sz="2400"/>
              <a:t>в </a:t>
            </a:r>
            <a:r>
              <a:rPr lang="ru-RU" sz="2400" spc="-5" dirty="0" smtClean="0"/>
              <a:t>муниципальном этапе</a:t>
            </a:r>
            <a:r>
              <a:rPr sz="2400" spc="-20" smtClean="0"/>
              <a:t>  </a:t>
            </a:r>
            <a:r>
              <a:rPr sz="2400" spc="-15" dirty="0"/>
              <a:t>Всероссийской олимпиады</a:t>
            </a:r>
            <a:r>
              <a:rPr sz="2400" spc="40" dirty="0"/>
              <a:t> </a:t>
            </a:r>
            <a:r>
              <a:rPr sz="2400" spc="-20" dirty="0"/>
              <a:t>школьников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457200" y="1676400"/>
            <a:ext cx="84582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 оценки качества образования школы включала в себя: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мероприятия внутренней оценки;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внешней независимой оценки качества знаний (обязательных и добровольных диагностик РЦМКО учебных достижений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метапредметных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результатов);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всероссийские проверочные работы.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125663" algn="l"/>
                <a:tab pos="3333750" algn="l"/>
                <a:tab pos="4448175" algn="l"/>
                <a:tab pos="5454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	независимых	диагностик,	позволили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скорректировать тематический, персональный и классно-обобщающий контроль учреждения.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546303" y="353695"/>
            <a:ext cx="805139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45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Результаты </a:t>
            </a:r>
            <a:r>
              <a:rPr kumimoji="0" lang="ru-RU" sz="2400" b="1" i="0" u="none" strike="noStrike" kern="0" cap="none" spc="-15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независимой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оценки </a:t>
            </a:r>
            <a:r>
              <a:rPr kumimoji="0" lang="ru-RU" sz="2400" b="1" i="0" u="none" strike="noStrike" kern="0" cap="none" spc="-25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качества  </a:t>
            </a:r>
            <a:r>
              <a:rPr kumimoji="0" lang="ru-RU" sz="24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образования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(РЦМКО)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Результаты </a:t>
            </a:r>
            <a:r>
              <a:rPr sz="2400" spc="-15" dirty="0"/>
              <a:t>независимой </a:t>
            </a:r>
            <a:r>
              <a:rPr sz="2400" dirty="0"/>
              <a:t>оценки </a:t>
            </a:r>
            <a:r>
              <a:rPr sz="2400" spc="-25" dirty="0"/>
              <a:t>качества  </a:t>
            </a:r>
            <a:r>
              <a:rPr sz="2400" spc="-10" dirty="0"/>
              <a:t>образования</a:t>
            </a:r>
            <a:r>
              <a:rPr sz="2400" dirty="0"/>
              <a:t> (РЦМКО)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981200" y="1219200"/>
            <a:ext cx="503123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sz="1800" spc="-100">
                <a:solidFill>
                  <a:srgbClr val="006FC0"/>
                </a:solidFill>
                <a:latin typeface="Trebuchet MS"/>
                <a:cs typeface="Trebuchet MS"/>
              </a:rPr>
              <a:t>Результаты</a:t>
            </a:r>
            <a:r>
              <a:rPr sz="1800" spc="-19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spc="-50" smtClean="0">
                <a:solidFill>
                  <a:srgbClr val="006FC0"/>
                </a:solidFill>
                <a:latin typeface="Trebuchet MS"/>
                <a:cs typeface="Trebuchet MS"/>
              </a:rPr>
              <a:t>ВПР</a:t>
            </a: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, 2018 год </a:t>
            </a:r>
          </a:p>
          <a:p>
            <a:pPr algn="ctr"/>
            <a:r>
              <a:rPr lang="ru-RU" b="1" spc="-50" dirty="0" smtClean="0">
                <a:solidFill>
                  <a:srgbClr val="006FC0"/>
                </a:solidFill>
                <a:latin typeface="Trebuchet MS"/>
              </a:rPr>
              <a:t>Начальная школа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3000" y="1981200"/>
          <a:ext cx="6858002" cy="3337898"/>
        </p:xfrm>
        <a:graphic>
          <a:graphicData uri="http://schemas.openxmlformats.org/drawingml/2006/table">
            <a:tbl>
              <a:tblPr/>
              <a:tblGrid>
                <a:gridCol w="1072591"/>
                <a:gridCol w="642749"/>
                <a:gridCol w="642749"/>
                <a:gridCol w="642749"/>
                <a:gridCol w="642749"/>
                <a:gridCol w="642749"/>
                <a:gridCol w="642749"/>
                <a:gridCol w="642749"/>
                <a:gridCol w="642749"/>
                <a:gridCol w="643419"/>
              </a:tblGrid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40,8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49,3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23,6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30,6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29,3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23,7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34,7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28,2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31,5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48,8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50,1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57,1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56,9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59,1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24,5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18,7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19,3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24,5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12,2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0,26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0,57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0,19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0,22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75,5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86,2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80,8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79,6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73,7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87,7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86,2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82,8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99,74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99,43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98,9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98,2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99,81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99,78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Результаты </a:t>
            </a:r>
            <a:r>
              <a:rPr sz="2400" spc="-15" dirty="0"/>
              <a:t>независимой </a:t>
            </a:r>
            <a:r>
              <a:rPr sz="2400" dirty="0"/>
              <a:t>оценки </a:t>
            </a:r>
            <a:r>
              <a:rPr sz="2400" spc="-25" dirty="0"/>
              <a:t>качества  </a:t>
            </a:r>
            <a:r>
              <a:rPr sz="2400" spc="-10" dirty="0"/>
              <a:t>образования</a:t>
            </a:r>
            <a:r>
              <a:rPr sz="2400" dirty="0"/>
              <a:t> (РЦМКО)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981200" y="1219200"/>
            <a:ext cx="503123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sz="1800" spc="-100">
                <a:solidFill>
                  <a:srgbClr val="006FC0"/>
                </a:solidFill>
                <a:latin typeface="Trebuchet MS"/>
                <a:cs typeface="Trebuchet MS"/>
              </a:rPr>
              <a:t>Результаты</a:t>
            </a:r>
            <a:r>
              <a:rPr sz="1800" spc="-19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spc="-50" smtClean="0">
                <a:solidFill>
                  <a:srgbClr val="006FC0"/>
                </a:solidFill>
                <a:latin typeface="Trebuchet MS"/>
                <a:cs typeface="Trebuchet MS"/>
              </a:rPr>
              <a:t>ВПР</a:t>
            </a: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, 2018 год </a:t>
            </a:r>
          </a:p>
          <a:p>
            <a:pPr algn="ctr"/>
            <a:r>
              <a:rPr lang="ru-RU" b="1" spc="-50" dirty="0" smtClean="0">
                <a:solidFill>
                  <a:srgbClr val="006FC0"/>
                </a:solidFill>
                <a:latin typeface="Trebuchet MS"/>
              </a:rPr>
              <a:t>5 классы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09600" y="1905000"/>
          <a:ext cx="8000998" cy="4191000"/>
        </p:xfrm>
        <a:graphic>
          <a:graphicData uri="http://schemas.openxmlformats.org/drawingml/2006/table">
            <a:tbl>
              <a:tblPr/>
              <a:tblGrid>
                <a:gridCol w="1000204"/>
                <a:gridCol w="599370"/>
                <a:gridCol w="599370"/>
                <a:gridCol w="599370"/>
                <a:gridCol w="599370"/>
                <a:gridCol w="599370"/>
                <a:gridCol w="599370"/>
                <a:gridCol w="599370"/>
                <a:gridCol w="599370"/>
                <a:gridCol w="599997"/>
                <a:gridCol w="583714"/>
                <a:gridCol w="513566"/>
                <a:gridCol w="508557"/>
              </a:tblGrid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8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41,4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41,7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40,1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65,2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57,8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23,7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0,59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0,89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58,5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53,1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71,1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67,4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82,6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69,2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93,7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93,9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97,7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99,41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99,11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36" marR="515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Результаты </a:t>
            </a:r>
            <a:r>
              <a:rPr sz="2400" spc="-15" dirty="0"/>
              <a:t>независимой </a:t>
            </a:r>
            <a:r>
              <a:rPr sz="2400" dirty="0"/>
              <a:t>оценки </a:t>
            </a:r>
            <a:r>
              <a:rPr sz="2400" spc="-25" dirty="0"/>
              <a:t>качества  </a:t>
            </a:r>
            <a:r>
              <a:rPr sz="2400" spc="-10" dirty="0"/>
              <a:t>образования</a:t>
            </a:r>
            <a:r>
              <a:rPr sz="2400" dirty="0"/>
              <a:t> (РЦМКО)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981200" y="1219200"/>
            <a:ext cx="503123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sz="1800" spc="-100">
                <a:solidFill>
                  <a:srgbClr val="006FC0"/>
                </a:solidFill>
                <a:latin typeface="Trebuchet MS"/>
                <a:cs typeface="Trebuchet MS"/>
              </a:rPr>
              <a:t>Результаты</a:t>
            </a:r>
            <a:r>
              <a:rPr sz="1800" spc="-19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spc="-50" smtClean="0">
                <a:solidFill>
                  <a:srgbClr val="006FC0"/>
                </a:solidFill>
                <a:latin typeface="Trebuchet MS"/>
                <a:cs typeface="Trebuchet MS"/>
              </a:rPr>
              <a:t>ВПР</a:t>
            </a: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, 2018 год </a:t>
            </a:r>
          </a:p>
          <a:p>
            <a:pPr algn="ctr"/>
            <a:r>
              <a:rPr lang="ru-RU" b="1" spc="-50" dirty="0" smtClean="0">
                <a:solidFill>
                  <a:srgbClr val="006FC0"/>
                </a:solidFill>
                <a:latin typeface="Trebuchet MS"/>
              </a:rPr>
              <a:t>6 классы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5800" y="1981200"/>
          <a:ext cx="7543804" cy="4220802"/>
        </p:xfrm>
        <a:graphic>
          <a:graphicData uri="http://schemas.openxmlformats.org/drawingml/2006/table">
            <a:tbl>
              <a:tblPr/>
              <a:tblGrid>
                <a:gridCol w="1179850"/>
                <a:gridCol w="707024"/>
                <a:gridCol w="707024"/>
                <a:gridCol w="707024"/>
                <a:gridCol w="707024"/>
                <a:gridCol w="707024"/>
                <a:gridCol w="707024"/>
                <a:gridCol w="707024"/>
                <a:gridCol w="707024"/>
                <a:gridCol w="707762"/>
              </a:tblGrid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14,8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12,4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7,7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22,6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16,4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51,9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58,1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54,8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49,7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48,5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61,5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42,7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39,4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22,3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29,9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42,8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39,8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30,8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31,6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37,8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2,9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6,5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66,7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77,1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67,2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56,2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58,4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34,6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65,3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55,8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97,1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98,9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98,2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96,9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76" marR="644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Результаты </a:t>
            </a:r>
            <a:r>
              <a:rPr sz="2400" spc="-15" dirty="0"/>
              <a:t>независимой </a:t>
            </a:r>
            <a:r>
              <a:rPr sz="2400" dirty="0"/>
              <a:t>оценки </a:t>
            </a:r>
            <a:r>
              <a:rPr sz="2400" spc="-25" dirty="0"/>
              <a:t>качества  </a:t>
            </a:r>
            <a:r>
              <a:rPr sz="2400" spc="-10" dirty="0"/>
              <a:t>образования</a:t>
            </a:r>
            <a:r>
              <a:rPr sz="2400" dirty="0"/>
              <a:t> (РЦМКО)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981200" y="1219200"/>
            <a:ext cx="503123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sz="1800" spc="-100">
                <a:solidFill>
                  <a:srgbClr val="006FC0"/>
                </a:solidFill>
                <a:latin typeface="Trebuchet MS"/>
                <a:cs typeface="Trebuchet MS"/>
              </a:rPr>
              <a:t>Результаты</a:t>
            </a:r>
            <a:r>
              <a:rPr sz="1800" spc="-19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spc="-50" smtClean="0">
                <a:solidFill>
                  <a:srgbClr val="006FC0"/>
                </a:solidFill>
                <a:latin typeface="Trebuchet MS"/>
                <a:cs typeface="Trebuchet MS"/>
              </a:rPr>
              <a:t>ВПР</a:t>
            </a: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, 2018 год </a:t>
            </a:r>
          </a:p>
          <a:p>
            <a:pPr algn="ctr"/>
            <a:r>
              <a:rPr lang="ru-RU" b="1" spc="-50" dirty="0" smtClean="0">
                <a:solidFill>
                  <a:srgbClr val="006FC0"/>
                </a:solidFill>
                <a:latin typeface="Trebuchet MS"/>
              </a:rPr>
              <a:t>10 классы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50" dirty="0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14400" y="2286000"/>
          <a:ext cx="6476999" cy="3384801"/>
        </p:xfrm>
        <a:graphic>
          <a:graphicData uri="http://schemas.openxmlformats.org/drawingml/2006/table">
            <a:tbl>
              <a:tblPr/>
              <a:tblGrid>
                <a:gridCol w="2315078"/>
                <a:gridCol w="1387307"/>
                <a:gridCol w="1387307"/>
                <a:gridCol w="1387307"/>
              </a:tblGrid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35,7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26,4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19,2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46,4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57,8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58,6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17,9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14,1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21,2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0,93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82,1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84,2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77,8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98,2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99,07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473" y="430148"/>
            <a:ext cx="71450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Показатели </a:t>
            </a:r>
            <a:r>
              <a:rPr sz="2400" spc="-25" dirty="0"/>
              <a:t>качества </a:t>
            </a:r>
            <a:r>
              <a:rPr sz="2400" spc="-5" dirty="0"/>
              <a:t>знаний </a:t>
            </a:r>
            <a:r>
              <a:rPr sz="2400" dirty="0"/>
              <a:t>и </a:t>
            </a:r>
            <a:r>
              <a:rPr sz="2400" spc="-25" dirty="0"/>
              <a:t>успеваемости  </a:t>
            </a:r>
            <a:r>
              <a:rPr sz="2400" spc="-15" dirty="0"/>
              <a:t>учащихся </a:t>
            </a:r>
            <a:r>
              <a:rPr sz="2400" dirty="0"/>
              <a:t>по </a:t>
            </a:r>
            <a:r>
              <a:rPr sz="2400" spc="-40" dirty="0"/>
              <a:t>результатам </a:t>
            </a:r>
            <a:r>
              <a:rPr sz="2400" spc="-20" dirty="0"/>
              <a:t>итоговой </a:t>
            </a:r>
            <a:r>
              <a:rPr sz="2400" spc="-15" dirty="0"/>
              <a:t>аттестации  </a:t>
            </a:r>
            <a:r>
              <a:rPr sz="2400" spc="-20" dirty="0"/>
              <a:t>(годовая</a:t>
            </a:r>
            <a:r>
              <a:rPr sz="2400" spc="-5" dirty="0"/>
              <a:t> </a:t>
            </a:r>
            <a:r>
              <a:rPr sz="2400" dirty="0"/>
              <a:t>оценка)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5205" y="2054479"/>
          <a:ext cx="8204195" cy="2879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5370"/>
                <a:gridCol w="1151255"/>
                <a:gridCol w="1151254"/>
                <a:gridCol w="1151254"/>
                <a:gridCol w="1151254"/>
                <a:gridCol w="1271904"/>
                <a:gridCol w="1271904"/>
              </a:tblGrid>
              <a:tr h="372110"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2015-2016уч. г.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2016-2017уч. г.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2017-2018 уч.г.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87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1176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 2 - 11 классах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50,4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50,26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98,1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70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Средние показатели по городу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56,3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57,1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dirty="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939" y="836675"/>
            <a:ext cx="6821424" cy="440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0" y="533400"/>
            <a:ext cx="4447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сравнения с 2016-2017 учебным годом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5205" y="2126488"/>
          <a:ext cx="7923528" cy="3194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425"/>
                <a:gridCol w="2037714"/>
                <a:gridCol w="1536064"/>
                <a:gridCol w="1279525"/>
                <a:gridCol w="1701800"/>
              </a:tblGrid>
              <a:tr h="1367790">
                <a:tc>
                  <a:txBody>
                    <a:bodyPr/>
                    <a:lstStyle/>
                    <a:p>
                      <a:pPr marR="82550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82550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186690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186690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1905"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учащихся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1905"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2-4 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%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успеваемости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Количество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и %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отличников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446405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446405" algn="ctr">
                        <a:lnSpc>
                          <a:spcPts val="136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%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качества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R="82550"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82550"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2015-2016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117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88646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88646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19-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16%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446405"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446405"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63,25%</a:t>
                      </a: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446405" algn="ctr">
                        <a:lnSpc>
                          <a:spcPts val="129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  <a:tr h="626872">
                <a:tc>
                  <a:txBody>
                    <a:bodyPr/>
                    <a:lstStyle/>
                    <a:p>
                      <a:pPr marR="8255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8255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2016-2017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136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137668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137668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508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18-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13%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446405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446405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62,5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R="8255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3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8255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2017-2018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3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150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1376680" algn="l"/>
                        </a:tabLst>
                      </a:pPr>
                      <a:endParaRPr lang="ru-RU" sz="13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1376680" algn="l"/>
                        </a:tabLs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98,7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3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5080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19 </a:t>
                      </a: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– 13%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446405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3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R="446405" algn="ctr">
                        <a:lnSpc>
                          <a:spcPts val="12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64</a:t>
                      </a: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4339" y="254253"/>
            <a:ext cx="61563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Динамика </a:t>
            </a:r>
            <a:r>
              <a:rPr sz="2400" spc="-20" dirty="0"/>
              <a:t>усвоения </a:t>
            </a:r>
            <a:r>
              <a:rPr sz="2400" spc="-15" dirty="0"/>
              <a:t>образовательных  </a:t>
            </a:r>
            <a:r>
              <a:rPr sz="2400" spc="-5" dirty="0"/>
              <a:t>программ учащимися </a:t>
            </a:r>
            <a:r>
              <a:rPr sz="2400" spc="-10" dirty="0"/>
              <a:t>начальной</a:t>
            </a:r>
            <a:r>
              <a:rPr sz="2400" spc="-5" dirty="0"/>
              <a:t> </a:t>
            </a:r>
            <a:r>
              <a:rPr sz="2400" spc="-25" dirty="0"/>
              <a:t>школы</a:t>
            </a:r>
            <a:endParaRPr sz="2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6305" y="1145794"/>
            <a:ext cx="64420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26440">
              <a:lnSpc>
                <a:spcPct val="100000"/>
              </a:lnSpc>
              <a:spcBef>
                <a:spcPts val="105"/>
              </a:spcBef>
            </a:pPr>
            <a:r>
              <a:rPr sz="3200" spc="-15" dirty="0"/>
              <a:t>Представление </a:t>
            </a:r>
            <a:r>
              <a:rPr sz="3200" spc="-25" dirty="0"/>
              <a:t>школы </a:t>
            </a:r>
            <a:r>
              <a:rPr sz="3200" dirty="0"/>
              <a:t>в  </a:t>
            </a:r>
            <a:r>
              <a:rPr sz="3200" spc="-20" dirty="0"/>
              <a:t>публичном </a:t>
            </a:r>
            <a:r>
              <a:rPr sz="3200" spc="-10" dirty="0"/>
              <a:t>пространстве</a:t>
            </a:r>
            <a:r>
              <a:rPr sz="3200" spc="-80" dirty="0"/>
              <a:t> </a:t>
            </a:r>
            <a:r>
              <a:rPr sz="3200" dirty="0"/>
              <a:t>(сайт)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32154" y="2949066"/>
            <a:ext cx="7294245" cy="182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4760">
              <a:lnSpc>
                <a:spcPts val="2755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Официальный </a:t>
            </a:r>
            <a:r>
              <a:rPr sz="2400" b="1" spc="-20" dirty="0">
                <a:solidFill>
                  <a:srgbClr val="006FC0"/>
                </a:solidFill>
                <a:latin typeface="Arial"/>
                <a:cs typeface="Arial"/>
              </a:rPr>
              <a:t>школьный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 сайт:</a:t>
            </a:r>
            <a:endParaRPr sz="2400">
              <a:latin typeface="Arial"/>
              <a:cs typeface="Arial"/>
            </a:endParaRPr>
          </a:p>
          <a:p>
            <a:pPr marL="12700" marR="5080" algn="ctr">
              <a:lnSpc>
                <a:spcPts val="5760"/>
              </a:lnSpc>
              <a:spcBef>
                <a:spcPts val="65"/>
              </a:spcBef>
            </a:pPr>
            <a:r>
              <a:rPr sz="4800" b="1" u="heavy" spc="-245" dirty="0">
                <a:solidFill>
                  <a:srgbClr val="B192C9"/>
                </a:solidFill>
                <a:uFill>
                  <a:solidFill>
                    <a:srgbClr val="B192C9"/>
                  </a:solidFill>
                </a:uFill>
                <a:latin typeface="Trebuchet MS"/>
                <a:cs typeface="Trebuchet MS"/>
                <a:hlinkClick r:id="rId2"/>
              </a:rPr>
              <a:t>https://edu.tatar.ru/nsav/pa </a:t>
            </a:r>
            <a:r>
              <a:rPr sz="4800" b="1" spc="-245" dirty="0">
                <a:solidFill>
                  <a:srgbClr val="B192C9"/>
                </a:solidFill>
                <a:latin typeface="Trebuchet MS"/>
                <a:cs typeface="Trebuchet MS"/>
                <a:hlinkClick r:id="rId2"/>
              </a:rPr>
              <a:t> </a:t>
            </a:r>
            <a:r>
              <a:rPr sz="4800" b="1" u="heavy" spc="-335" dirty="0">
                <a:solidFill>
                  <a:srgbClr val="B192C9"/>
                </a:solidFill>
                <a:uFill>
                  <a:solidFill>
                    <a:srgbClr val="B192C9"/>
                  </a:solidFill>
                </a:uFill>
                <a:latin typeface="Trebuchet MS"/>
                <a:cs typeface="Trebuchet MS"/>
                <a:hlinkClick r:id="rId2"/>
              </a:rPr>
              <a:t>ge2303.htm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664" y="464642"/>
            <a:ext cx="55651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6FC0"/>
                </a:solidFill>
                <a:latin typeface="Arial"/>
                <a:cs typeface="Arial"/>
              </a:rPr>
              <a:t>Сравнительный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анализ</a:t>
            </a:r>
            <a:r>
              <a:rPr sz="2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6FC0"/>
                </a:solidFill>
                <a:latin typeface="Arial"/>
                <a:cs typeface="Arial"/>
              </a:rPr>
              <a:t>результатов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5" dirty="0">
                <a:solidFill>
                  <a:srgbClr val="006FC0"/>
                </a:solidFill>
                <a:latin typeface="Arial"/>
                <a:cs typeface="Arial"/>
              </a:rPr>
              <a:t>обученности </a:t>
            </a:r>
            <a:r>
              <a:rPr sz="2400" b="1" spc="-20" dirty="0">
                <a:solidFill>
                  <a:srgbClr val="006FC0"/>
                </a:solidFill>
                <a:latin typeface="Arial"/>
                <a:cs typeface="Arial"/>
              </a:rPr>
              <a:t>во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2-4-х</a:t>
            </a:r>
            <a:r>
              <a:rPr sz="2400" b="1" spc="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классах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3200" y="1295400"/>
            <a:ext cx="34353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35">
                <a:solidFill>
                  <a:srgbClr val="006FC0"/>
                </a:solidFill>
                <a:latin typeface="Trebuchet MS"/>
                <a:cs typeface="Trebuchet MS"/>
              </a:rPr>
              <a:t>Итоги </a:t>
            </a:r>
            <a:r>
              <a:rPr sz="2000" b="1" spc="-155" smtClean="0">
                <a:solidFill>
                  <a:srgbClr val="006FC0"/>
                </a:solidFill>
                <a:latin typeface="Trebuchet MS"/>
                <a:cs typeface="Trebuchet MS"/>
              </a:rPr>
              <a:t>201</a:t>
            </a:r>
            <a:r>
              <a:rPr lang="ru-RU" sz="2000" b="1" spc="-155" dirty="0" smtClean="0">
                <a:solidFill>
                  <a:srgbClr val="006FC0"/>
                </a:solidFill>
                <a:latin typeface="Trebuchet MS"/>
                <a:cs typeface="Trebuchet MS"/>
              </a:rPr>
              <a:t>7</a:t>
            </a:r>
            <a:r>
              <a:rPr sz="2000" b="1" spc="-155" smtClean="0">
                <a:solidFill>
                  <a:srgbClr val="006FC0"/>
                </a:solidFill>
                <a:latin typeface="Trebuchet MS"/>
                <a:cs typeface="Trebuchet MS"/>
              </a:rPr>
              <a:t>-201</a:t>
            </a:r>
            <a:r>
              <a:rPr lang="ru-RU" sz="2000" b="1" spc="-155" dirty="0" smtClean="0">
                <a:solidFill>
                  <a:srgbClr val="006FC0"/>
                </a:solidFill>
                <a:latin typeface="Trebuchet MS"/>
                <a:cs typeface="Trebuchet MS"/>
              </a:rPr>
              <a:t>8</a:t>
            </a:r>
            <a:r>
              <a:rPr sz="2000" b="1" spc="-155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-125" dirty="0">
                <a:solidFill>
                  <a:srgbClr val="006FC0"/>
                </a:solidFill>
                <a:latin typeface="Trebuchet MS"/>
                <a:cs typeface="Trebuchet MS"/>
              </a:rPr>
              <a:t>учебного</a:t>
            </a:r>
            <a:r>
              <a:rPr sz="2000" b="1" spc="-28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-130" dirty="0">
                <a:solidFill>
                  <a:srgbClr val="006FC0"/>
                </a:solidFill>
                <a:latin typeface="Trebuchet MS"/>
                <a:cs typeface="Trebuchet MS"/>
              </a:rPr>
              <a:t>года</a:t>
            </a:r>
            <a:endParaRPr sz="2000">
              <a:latin typeface="Trebuchet MS"/>
              <a:cs typeface="Trebuchet M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04800" y="2133600"/>
          <a:ext cx="3429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572000" y="2362200"/>
          <a:ext cx="4191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4612" y="430148"/>
            <a:ext cx="742378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5" dirty="0"/>
              <a:t>Уровень </a:t>
            </a:r>
            <a:r>
              <a:rPr sz="2400" spc="-10" dirty="0"/>
              <a:t>освоения </a:t>
            </a:r>
            <a:r>
              <a:rPr sz="2400" spc="-15" dirty="0"/>
              <a:t>основного </a:t>
            </a:r>
            <a:r>
              <a:rPr sz="2400" spc="-10" dirty="0"/>
              <a:t>общего </a:t>
            </a:r>
            <a:r>
              <a:rPr sz="2400" dirty="0"/>
              <a:t>и </a:t>
            </a:r>
            <a:r>
              <a:rPr sz="2400" spc="-10" dirty="0"/>
              <a:t>среднего  общего</a:t>
            </a:r>
            <a:r>
              <a:rPr sz="2400" spc="-5" dirty="0"/>
              <a:t> </a:t>
            </a:r>
            <a:r>
              <a:rPr sz="2400" spc="-10" dirty="0"/>
              <a:t>образования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43000" y="1219200"/>
            <a:ext cx="76085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Учебные </a:t>
            </a:r>
            <a:r>
              <a:rPr sz="2000" b="1" spc="-35">
                <a:solidFill>
                  <a:srgbClr val="006FC0"/>
                </a:solidFill>
                <a:latin typeface="Arial"/>
                <a:cs typeface="Arial"/>
              </a:rPr>
              <a:t>результаты </a:t>
            </a:r>
            <a:r>
              <a:rPr sz="2000" b="1" spc="-5" smtClean="0">
                <a:solidFill>
                  <a:srgbClr val="006FC0"/>
                </a:solidFill>
                <a:latin typeface="Arial"/>
                <a:cs typeface="Arial"/>
              </a:rPr>
              <a:t>201</a:t>
            </a:r>
            <a:r>
              <a:rPr lang="ru-RU" sz="2000" b="1" spc="-5" dirty="0" smtClean="0">
                <a:solidFill>
                  <a:srgbClr val="006FC0"/>
                </a:solidFill>
                <a:latin typeface="Arial"/>
                <a:cs typeface="Arial"/>
              </a:rPr>
              <a:t>7</a:t>
            </a:r>
            <a:r>
              <a:rPr sz="2000" b="1" spc="-5" smtClean="0">
                <a:solidFill>
                  <a:srgbClr val="006FC0"/>
                </a:solidFill>
                <a:latin typeface="Arial"/>
                <a:cs typeface="Arial"/>
              </a:rPr>
              <a:t>-201</a:t>
            </a:r>
            <a:r>
              <a:rPr lang="ru-RU" sz="2000" b="1" spc="-5" dirty="0" smtClean="0">
                <a:solidFill>
                  <a:srgbClr val="006FC0"/>
                </a:solidFill>
                <a:latin typeface="Arial"/>
                <a:cs typeface="Arial"/>
              </a:rPr>
              <a:t>8</a:t>
            </a:r>
            <a:r>
              <a:rPr sz="2000" b="1" spc="-5" smtClean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учебного года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(5 – 9</a:t>
            </a:r>
            <a:r>
              <a:rPr sz="20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классы)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88" name="Диаграмма 87"/>
          <p:cNvGraphicFramePr/>
          <p:nvPr/>
        </p:nvGraphicFramePr>
        <p:xfrm>
          <a:off x="304800" y="1676400"/>
          <a:ext cx="3810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9" name="Диаграмма 88"/>
          <p:cNvGraphicFramePr/>
          <p:nvPr/>
        </p:nvGraphicFramePr>
        <p:xfrm>
          <a:off x="4114800" y="1752600"/>
          <a:ext cx="4572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xfrm>
            <a:off x="690473" y="1007440"/>
            <a:ext cx="69107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Учебные </a:t>
            </a:r>
            <a:r>
              <a:rPr sz="1800" spc="-35"/>
              <a:t>результаты </a:t>
            </a:r>
            <a:r>
              <a:rPr sz="1800" spc="-10" smtClean="0"/>
              <a:t>201</a:t>
            </a:r>
            <a:r>
              <a:rPr lang="ru-RU" sz="1800" spc="-10" dirty="0" smtClean="0"/>
              <a:t>7</a:t>
            </a:r>
            <a:r>
              <a:rPr sz="1800" spc="-10" smtClean="0"/>
              <a:t>-201</a:t>
            </a:r>
            <a:r>
              <a:rPr lang="ru-RU" sz="1800" spc="-10" dirty="0" smtClean="0"/>
              <a:t>8</a:t>
            </a:r>
            <a:r>
              <a:rPr sz="1800" spc="-10" smtClean="0"/>
              <a:t> </a:t>
            </a:r>
            <a:r>
              <a:rPr sz="1800" spc="-10" dirty="0"/>
              <a:t>учебного </a:t>
            </a:r>
            <a:r>
              <a:rPr sz="1800" spc="-15" dirty="0"/>
              <a:t>года </a:t>
            </a:r>
            <a:r>
              <a:rPr sz="1800" spc="-20" dirty="0"/>
              <a:t>(10-11</a:t>
            </a:r>
            <a:r>
              <a:rPr sz="1800" spc="220" dirty="0"/>
              <a:t> </a:t>
            </a:r>
            <a:r>
              <a:rPr sz="1800" spc="-5" dirty="0"/>
              <a:t>классы)</a:t>
            </a:r>
            <a:endParaRPr sz="1800"/>
          </a:p>
        </p:txBody>
      </p:sp>
      <p:graphicFrame>
        <p:nvGraphicFramePr>
          <p:cNvPr id="67" name="Диаграмма 66"/>
          <p:cNvGraphicFramePr/>
          <p:nvPr/>
        </p:nvGraphicFramePr>
        <p:xfrm>
          <a:off x="304800" y="1524000"/>
          <a:ext cx="3886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8" name="Диаграмма 67"/>
          <p:cNvGraphicFramePr/>
          <p:nvPr/>
        </p:nvGraphicFramePr>
        <p:xfrm>
          <a:off x="4267200" y="1676400"/>
          <a:ext cx="4572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04504" y="6353555"/>
            <a:ext cx="82550" cy="0"/>
          </a:xfrm>
          <a:custGeom>
            <a:avLst/>
            <a:gdLst/>
            <a:ahLst/>
            <a:cxnLst/>
            <a:rect l="l" t="t" r="r" b="b"/>
            <a:pathLst>
              <a:path w="82550">
                <a:moveTo>
                  <a:pt x="0" y="0"/>
                </a:moveTo>
                <a:lnTo>
                  <a:pt x="82296" y="0"/>
                </a:lnTo>
              </a:path>
            </a:pathLst>
          </a:custGeom>
          <a:ln w="9143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151" y="6432803"/>
            <a:ext cx="120650" cy="190500"/>
          </a:xfrm>
          <a:custGeom>
            <a:avLst/>
            <a:gdLst/>
            <a:ahLst/>
            <a:cxnLst/>
            <a:rect l="l" t="t" r="r" b="b"/>
            <a:pathLst>
              <a:path w="120650" h="190500">
                <a:moveTo>
                  <a:pt x="0" y="0"/>
                </a:moveTo>
                <a:lnTo>
                  <a:pt x="0" y="190500"/>
                </a:lnTo>
                <a:lnTo>
                  <a:pt x="120396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43000" y="457200"/>
            <a:ext cx="68580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/>
              <a:t>«Родной </a:t>
            </a:r>
            <a:r>
              <a:rPr sz="2000" spc="-5" dirty="0"/>
              <a:t>язык </a:t>
            </a:r>
            <a:r>
              <a:rPr sz="2000" dirty="0"/>
              <a:t>и </a:t>
            </a:r>
            <a:r>
              <a:rPr sz="2000" spc="-10" dirty="0"/>
              <a:t>литературное </a:t>
            </a:r>
            <a:r>
              <a:rPr sz="2000" spc="-5" dirty="0"/>
              <a:t>чтение», </a:t>
            </a:r>
            <a:r>
              <a:rPr sz="2000" spc="-10" dirty="0"/>
              <a:t>«Родная  литература»</a:t>
            </a:r>
            <a:endParaRPr sz="200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57200" y="1447800"/>
            <a:ext cx="8153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2017-2018 учебном году продолжилось изучение предметов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Родной язык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Родная литература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учащиеся и их законные представители имели возможность выбора изучения этих предметов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трех различных вариантах: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родной (татарский) язык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родной (русский) язык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родной язык татарский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государственный язык РТ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8400" y="3124200"/>
            <a:ext cx="4119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Распределение по вариантам изучения 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81000" y="3733800"/>
          <a:ext cx="3505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4572000" y="3962400"/>
          <a:ext cx="41148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0716" y="1600657"/>
            <a:ext cx="582549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5" dirty="0"/>
              <a:t>Результаты </a:t>
            </a:r>
            <a:r>
              <a:rPr sz="3600" spc="-25" dirty="0"/>
              <a:t>итоговой  </a:t>
            </a:r>
            <a:r>
              <a:rPr sz="3600" spc="-10" dirty="0"/>
              <a:t>аттестации </a:t>
            </a:r>
            <a:r>
              <a:rPr sz="3600" spc="-20" dirty="0"/>
              <a:t>обучающихся  </a:t>
            </a:r>
            <a:r>
              <a:rPr sz="3600"/>
              <a:t>в </a:t>
            </a:r>
            <a:r>
              <a:rPr sz="3600" spc="-5" smtClean="0"/>
              <a:t>201</a:t>
            </a:r>
            <a:r>
              <a:rPr lang="ru-RU" sz="3600" spc="-5" dirty="0" smtClean="0"/>
              <a:t>7</a:t>
            </a:r>
            <a:r>
              <a:rPr sz="3600" spc="-5" smtClean="0"/>
              <a:t>-201</a:t>
            </a:r>
            <a:r>
              <a:rPr lang="ru-RU" sz="3600" spc="-5" dirty="0" smtClean="0"/>
              <a:t>8</a:t>
            </a:r>
            <a:r>
              <a:rPr sz="3600" spc="-5" smtClean="0"/>
              <a:t> </a:t>
            </a:r>
            <a:r>
              <a:rPr sz="3600" spc="-15" dirty="0"/>
              <a:t>учебном</a:t>
            </a:r>
            <a:r>
              <a:rPr sz="3600" spc="-90" dirty="0"/>
              <a:t> </a:t>
            </a:r>
            <a:r>
              <a:rPr sz="3600" spc="-15" dirty="0"/>
              <a:t>году</a:t>
            </a:r>
            <a:endParaRPr sz="36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8751" y="501853"/>
            <a:ext cx="14897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/>
              <a:t>Выбор</a:t>
            </a:r>
            <a:r>
              <a:rPr sz="2000" spc="-80"/>
              <a:t> </a:t>
            </a:r>
            <a:r>
              <a:rPr lang="ru-RU" sz="2000" spc="-80" dirty="0" smtClean="0"/>
              <a:t>Е</a:t>
            </a:r>
            <a:r>
              <a:rPr sz="2000" smtClean="0"/>
              <a:t>ГЭ</a:t>
            </a:r>
            <a:endParaRPr sz="2000"/>
          </a:p>
        </p:txBody>
      </p:sp>
      <p:graphicFrame>
        <p:nvGraphicFramePr>
          <p:cNvPr id="74" name="Таблица 73"/>
          <p:cNvGraphicFramePr>
            <a:graphicFrameLocks noGrp="1"/>
          </p:cNvGraphicFramePr>
          <p:nvPr/>
        </p:nvGraphicFramePr>
        <p:xfrm>
          <a:off x="685800" y="1600200"/>
          <a:ext cx="7620000" cy="4191004"/>
        </p:xfrm>
        <a:graphic>
          <a:graphicData uri="http://schemas.openxmlformats.org/drawingml/2006/table">
            <a:tbl>
              <a:tblPr/>
              <a:tblGrid>
                <a:gridCol w="4446930"/>
                <a:gridCol w="1672231"/>
                <a:gridCol w="1500839"/>
              </a:tblGrid>
              <a:tr h="967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b="1" dirty="0">
                        <a:latin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 сдававших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от общего числа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русский язык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(профильный уровень)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(базовый уровень)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1143000" y="1524000"/>
          <a:ext cx="7010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90800" y="685800"/>
            <a:ext cx="406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Процент от общего числа выпускников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1143000" y="228600"/>
            <a:ext cx="74351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Средний балл по предметам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сравнении с общегородскими показателями и предыдущими годами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61998" y="990603"/>
          <a:ext cx="7391401" cy="4952996"/>
        </p:xfrm>
        <a:graphic>
          <a:graphicData uri="http://schemas.openxmlformats.org/drawingml/2006/table">
            <a:tbl>
              <a:tblPr/>
              <a:tblGrid>
                <a:gridCol w="2199823"/>
                <a:gridCol w="824354"/>
                <a:gridCol w="824354"/>
                <a:gridCol w="824354"/>
                <a:gridCol w="824354"/>
                <a:gridCol w="909259"/>
                <a:gridCol w="984903"/>
              </a:tblGrid>
              <a:tr h="822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b="1" dirty="0">
                        <a:latin typeface="Calibri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город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город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город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Год выпуска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2015-2016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2016-2017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2017-2018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4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73,7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75,3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72,1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70,3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74,55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(база)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(профиль)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79,3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55,8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37,8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57,5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54,3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70,2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67,2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52,3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58,4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58,6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43,5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57,5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58,1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77,3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49,3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65,4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58,2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60,2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61,2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60,3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63,9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64,2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63,7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9" marR="596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066800" y="1219200"/>
          <a:ext cx="6681788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71600" y="381000"/>
            <a:ext cx="61222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Средний балл по предметам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сравнении с общегородскими показателями</a:t>
            </a:r>
            <a:r>
              <a:rPr kumimoji="0" lang="ru-RU" sz="1600" b="1" i="0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2018 году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8751" y="501853"/>
            <a:ext cx="14897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/>
              <a:t>Выбор</a:t>
            </a:r>
            <a:r>
              <a:rPr sz="2000" spc="-80"/>
              <a:t> </a:t>
            </a:r>
            <a:r>
              <a:rPr lang="ru-RU" sz="2000" spc="-80" dirty="0" smtClean="0"/>
              <a:t>О</a:t>
            </a:r>
            <a:r>
              <a:rPr sz="2000" smtClean="0"/>
              <a:t>ГЭ</a:t>
            </a:r>
            <a:endParaRPr sz="2000"/>
          </a:p>
        </p:txBody>
      </p:sp>
      <p:graphicFrame>
        <p:nvGraphicFramePr>
          <p:cNvPr id="74" name="Таблица 73"/>
          <p:cNvGraphicFramePr>
            <a:graphicFrameLocks noGrp="1"/>
          </p:cNvGraphicFramePr>
          <p:nvPr/>
        </p:nvGraphicFramePr>
        <p:xfrm>
          <a:off x="762000" y="1143000"/>
          <a:ext cx="7620000" cy="4191004"/>
        </p:xfrm>
        <a:graphic>
          <a:graphicData uri="http://schemas.openxmlformats.org/drawingml/2006/table">
            <a:tbl>
              <a:tblPr/>
              <a:tblGrid>
                <a:gridCol w="4446930"/>
                <a:gridCol w="1672231"/>
                <a:gridCol w="1500839"/>
              </a:tblGrid>
              <a:tr h="667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 сдававших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от общего числа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география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биология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история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английский язык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обществознание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информатика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8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химия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Характеристика</a:t>
            </a:r>
            <a:r>
              <a:rPr sz="3200" spc="-105" dirty="0"/>
              <a:t> </a:t>
            </a:r>
            <a:r>
              <a:rPr sz="3200" spc="-5" dirty="0"/>
              <a:t>контингента  </a:t>
            </a:r>
            <a:r>
              <a:rPr sz="3200" spc="-15" dirty="0"/>
              <a:t>обучающихся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546302" y="1813940"/>
            <a:ext cx="7835697" cy="4437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45">
                <a:latin typeface="Trebuchet MS"/>
                <a:cs typeface="Trebuchet MS"/>
              </a:rPr>
              <a:t>В</a:t>
            </a:r>
            <a:r>
              <a:rPr sz="1800" spc="-135">
                <a:latin typeface="Trebuchet MS"/>
                <a:cs typeface="Trebuchet MS"/>
              </a:rPr>
              <a:t> </a:t>
            </a:r>
            <a:r>
              <a:rPr sz="1800" spc="-45" smtClean="0">
                <a:latin typeface="Trebuchet MS"/>
                <a:cs typeface="Trebuchet MS"/>
              </a:rPr>
              <a:t>201</a:t>
            </a:r>
            <a:r>
              <a:rPr lang="ru-RU" sz="1800" spc="-45" dirty="0" smtClean="0">
                <a:latin typeface="Trebuchet MS"/>
                <a:cs typeface="Trebuchet MS"/>
              </a:rPr>
              <a:t>7</a:t>
            </a:r>
            <a:r>
              <a:rPr sz="1800" spc="-45" smtClean="0">
                <a:latin typeface="Trebuchet MS"/>
                <a:cs typeface="Trebuchet MS"/>
              </a:rPr>
              <a:t>-201</a:t>
            </a:r>
            <a:r>
              <a:rPr lang="ru-RU" sz="1800" spc="-45" dirty="0" smtClean="0">
                <a:latin typeface="Trebuchet MS"/>
                <a:cs typeface="Trebuchet MS"/>
              </a:rPr>
              <a:t>8</a:t>
            </a:r>
            <a:r>
              <a:rPr sz="1800" spc="-140" smtClean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учебном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году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80" dirty="0">
                <a:latin typeface="Trebuchet MS"/>
                <a:cs typeface="Trebuchet MS"/>
              </a:rPr>
              <a:t>продолжался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рост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контингента,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общая</a:t>
            </a:r>
            <a:endParaRPr sz="18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90" dirty="0">
                <a:latin typeface="Trebuchet MS"/>
                <a:cs typeface="Trebuchet MS"/>
              </a:rPr>
              <a:t>численность </a:t>
            </a:r>
            <a:r>
              <a:rPr sz="1800" spc="-80" dirty="0">
                <a:latin typeface="Trebuchet MS"/>
                <a:cs typeface="Trebuchet MS"/>
              </a:rPr>
              <a:t>обучающихся </a:t>
            </a:r>
            <a:r>
              <a:rPr sz="1800" spc="-55" dirty="0">
                <a:latin typeface="Trebuchet MS"/>
                <a:cs typeface="Trebuchet MS"/>
              </a:rPr>
              <a:t>на </a:t>
            </a:r>
            <a:r>
              <a:rPr sz="1800" spc="-60">
                <a:latin typeface="Trebuchet MS"/>
                <a:cs typeface="Trebuchet MS"/>
              </a:rPr>
              <a:t>конец </a:t>
            </a:r>
            <a:r>
              <a:rPr sz="1800" spc="-45" smtClean="0">
                <a:latin typeface="Trebuchet MS"/>
                <a:cs typeface="Trebuchet MS"/>
              </a:rPr>
              <a:t>201</a:t>
            </a:r>
            <a:r>
              <a:rPr lang="ru-RU" sz="1800" spc="-45" dirty="0" smtClean="0">
                <a:latin typeface="Trebuchet MS"/>
                <a:cs typeface="Trebuchet MS"/>
              </a:rPr>
              <a:t>7</a:t>
            </a:r>
            <a:r>
              <a:rPr sz="1800" spc="-45" smtClean="0">
                <a:latin typeface="Trebuchet MS"/>
                <a:cs typeface="Trebuchet MS"/>
              </a:rPr>
              <a:t>-201</a:t>
            </a:r>
            <a:r>
              <a:rPr lang="ru-RU" sz="1800" spc="-45" dirty="0" smtClean="0">
                <a:latin typeface="Trebuchet MS"/>
                <a:cs typeface="Trebuchet MS"/>
              </a:rPr>
              <a:t>8</a:t>
            </a:r>
            <a:r>
              <a:rPr sz="1800" spc="-45" smtClean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учебного </a:t>
            </a:r>
            <a:r>
              <a:rPr sz="1800" spc="-90" dirty="0">
                <a:latin typeface="Trebuchet MS"/>
                <a:cs typeface="Trebuchet MS"/>
              </a:rPr>
              <a:t>года </a:t>
            </a:r>
            <a:r>
              <a:rPr sz="1800" spc="235">
                <a:latin typeface="Trebuchet MS"/>
                <a:cs typeface="Trebuchet MS"/>
              </a:rPr>
              <a:t>– </a:t>
            </a:r>
            <a:r>
              <a:rPr sz="1800" spc="-35" smtClean="0">
                <a:latin typeface="Trebuchet MS"/>
                <a:cs typeface="Trebuchet MS"/>
              </a:rPr>
              <a:t>4</a:t>
            </a:r>
            <a:r>
              <a:rPr lang="ru-RU" sz="1800" spc="-35" dirty="0" smtClean="0">
                <a:latin typeface="Trebuchet MS"/>
                <a:cs typeface="Trebuchet MS"/>
              </a:rPr>
              <a:t>57</a:t>
            </a:r>
            <a:r>
              <a:rPr sz="1800" spc="-35" smtClean="0">
                <a:latin typeface="Trebuchet MS"/>
                <a:cs typeface="Trebuchet MS"/>
              </a:rPr>
              <a:t> </a:t>
            </a:r>
            <a:r>
              <a:rPr sz="1800" spc="-130" dirty="0">
                <a:latin typeface="Trebuchet MS"/>
                <a:cs typeface="Trebuchet MS"/>
              </a:rPr>
              <a:t>чел.  </a:t>
            </a:r>
            <a:r>
              <a:rPr sz="1800" spc="-65" dirty="0">
                <a:latin typeface="Trebuchet MS"/>
                <a:cs typeface="Trebuchet MS"/>
              </a:rPr>
              <a:t>На </a:t>
            </a:r>
            <a:r>
              <a:rPr sz="1800" spc="-70">
                <a:latin typeface="Trebuchet MS"/>
                <a:cs typeface="Trebuchet MS"/>
              </a:rPr>
              <a:t>начало </a:t>
            </a:r>
            <a:r>
              <a:rPr sz="1800" spc="-45" smtClean="0">
                <a:latin typeface="Trebuchet MS"/>
                <a:cs typeface="Trebuchet MS"/>
              </a:rPr>
              <a:t>201</a:t>
            </a:r>
            <a:r>
              <a:rPr lang="ru-RU" sz="1800" spc="-45" dirty="0" smtClean="0">
                <a:latin typeface="Trebuchet MS"/>
                <a:cs typeface="Trebuchet MS"/>
              </a:rPr>
              <a:t>8</a:t>
            </a:r>
            <a:r>
              <a:rPr sz="1800" spc="-45" smtClean="0">
                <a:latin typeface="Trebuchet MS"/>
                <a:cs typeface="Trebuchet MS"/>
              </a:rPr>
              <a:t>-201</a:t>
            </a:r>
            <a:r>
              <a:rPr lang="ru-RU" sz="1800" spc="-45" dirty="0" smtClean="0">
                <a:latin typeface="Trebuchet MS"/>
                <a:cs typeface="Trebuchet MS"/>
              </a:rPr>
              <a:t>9</a:t>
            </a:r>
            <a:r>
              <a:rPr sz="1800" spc="-45" smtClean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учебного </a:t>
            </a:r>
            <a:r>
              <a:rPr sz="1800" spc="-90" dirty="0">
                <a:latin typeface="Trebuchet MS"/>
                <a:cs typeface="Trebuchet MS"/>
              </a:rPr>
              <a:t>года численность </a:t>
            </a:r>
            <a:r>
              <a:rPr sz="1800" spc="-95">
                <a:latin typeface="Trebuchet MS"/>
                <a:cs typeface="Trebuchet MS"/>
              </a:rPr>
              <a:t>составляла </a:t>
            </a:r>
            <a:r>
              <a:rPr sz="1800" spc="-35" smtClean="0">
                <a:latin typeface="Trebuchet MS"/>
                <a:cs typeface="Trebuchet MS"/>
              </a:rPr>
              <a:t>4</a:t>
            </a:r>
            <a:r>
              <a:rPr lang="ru-RU" sz="1800" spc="-35" dirty="0" smtClean="0">
                <a:latin typeface="Trebuchet MS"/>
                <a:cs typeface="Trebuchet MS"/>
              </a:rPr>
              <a:t>88  </a:t>
            </a:r>
            <a:r>
              <a:rPr sz="1800" spc="-375" smtClean="0">
                <a:latin typeface="Trebuchet MS"/>
                <a:cs typeface="Trebuchet MS"/>
              </a:rPr>
              <a:t> </a:t>
            </a:r>
            <a:r>
              <a:rPr sz="1800" spc="-110">
                <a:latin typeface="Trebuchet MS"/>
                <a:cs typeface="Trebuchet MS"/>
              </a:rPr>
              <a:t>учащихся</a:t>
            </a:r>
            <a:r>
              <a:rPr sz="1800" spc="-110" smtClean="0">
                <a:latin typeface="Trebuchet MS"/>
                <a:cs typeface="Trebuchet MS"/>
              </a:rPr>
              <a:t>.</a:t>
            </a:r>
            <a:r>
              <a:rPr lang="ru-RU" sz="1800" spc="-110" dirty="0" smtClean="0">
                <a:latin typeface="Trebuchet MS"/>
                <a:cs typeface="Trebuchet MS"/>
              </a:rPr>
              <a:t> </a:t>
            </a:r>
            <a:r>
              <a:rPr lang="ru-RU" dirty="0" smtClean="0"/>
              <a:t>Увеличение численности произошло за счет открытия 3-х первых классов</a:t>
            </a:r>
            <a:r>
              <a:rPr sz="1800" spc="-110" smtClean="0">
                <a:latin typeface="Trebuchet MS"/>
                <a:cs typeface="Trebuchet MS"/>
              </a:rPr>
              <a:t>  </a:t>
            </a:r>
            <a:r>
              <a:rPr sz="1800" spc="-55">
                <a:latin typeface="Trebuchet MS"/>
                <a:cs typeface="Trebuchet MS"/>
              </a:rPr>
              <a:t>(</a:t>
            </a:r>
            <a:r>
              <a:rPr sz="1800" spc="-55" smtClean="0">
                <a:latin typeface="Trebuchet MS"/>
                <a:cs typeface="Trebuchet MS"/>
              </a:rPr>
              <a:t>201</a:t>
            </a:r>
            <a:r>
              <a:rPr lang="ru-RU" sz="1800" spc="-55" dirty="0" smtClean="0">
                <a:latin typeface="Trebuchet MS"/>
                <a:cs typeface="Trebuchet MS"/>
              </a:rPr>
              <a:t>6</a:t>
            </a:r>
            <a:r>
              <a:rPr sz="1800" spc="-55" smtClean="0">
                <a:latin typeface="Trebuchet MS"/>
                <a:cs typeface="Trebuchet MS"/>
              </a:rPr>
              <a:t>-201</a:t>
            </a:r>
            <a:r>
              <a:rPr lang="ru-RU" sz="1800" spc="-55" dirty="0" smtClean="0">
                <a:latin typeface="Trebuchet MS"/>
                <a:cs typeface="Trebuchet MS"/>
              </a:rPr>
              <a:t>7</a:t>
            </a:r>
            <a:r>
              <a:rPr sz="1800" spc="-125" smtClean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уч.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год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235">
                <a:latin typeface="Trebuchet MS"/>
                <a:cs typeface="Trebuchet MS"/>
              </a:rPr>
              <a:t>–</a:t>
            </a:r>
            <a:r>
              <a:rPr sz="1800" spc="-130">
                <a:latin typeface="Trebuchet MS"/>
                <a:cs typeface="Trebuchet MS"/>
              </a:rPr>
              <a:t> </a:t>
            </a:r>
            <a:r>
              <a:rPr sz="1800" spc="-35" smtClean="0">
                <a:latin typeface="Trebuchet MS"/>
                <a:cs typeface="Trebuchet MS"/>
              </a:rPr>
              <a:t>4</a:t>
            </a:r>
            <a:r>
              <a:rPr lang="ru-RU" spc="-35" dirty="0" smtClean="0">
                <a:latin typeface="Trebuchet MS"/>
                <a:cs typeface="Trebuchet MS"/>
              </a:rPr>
              <a:t>5</a:t>
            </a:r>
            <a:r>
              <a:rPr sz="1800" spc="-35" smtClean="0">
                <a:latin typeface="Trebuchet MS"/>
                <a:cs typeface="Trebuchet MS"/>
              </a:rPr>
              <a:t>5</a:t>
            </a:r>
            <a:r>
              <a:rPr sz="1800" spc="-125" smtClean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человек</a:t>
            </a:r>
            <a:r>
              <a:rPr sz="1800" spc="-105">
                <a:latin typeface="Trebuchet MS"/>
                <a:cs typeface="Trebuchet MS"/>
              </a:rPr>
              <a:t>,</a:t>
            </a:r>
            <a:r>
              <a:rPr sz="1800" spc="-130">
                <a:latin typeface="Trebuchet MS"/>
                <a:cs typeface="Trebuchet MS"/>
              </a:rPr>
              <a:t> </a:t>
            </a:r>
            <a:r>
              <a:rPr sz="1800" spc="-45" smtClean="0">
                <a:latin typeface="Trebuchet MS"/>
                <a:cs typeface="Trebuchet MS"/>
              </a:rPr>
              <a:t>201</a:t>
            </a:r>
            <a:r>
              <a:rPr lang="ru-RU" sz="1800" spc="-45" dirty="0" smtClean="0">
                <a:latin typeface="Trebuchet MS"/>
                <a:cs typeface="Trebuchet MS"/>
              </a:rPr>
              <a:t>5</a:t>
            </a:r>
            <a:r>
              <a:rPr sz="1800" spc="-45" smtClean="0">
                <a:latin typeface="Trebuchet MS"/>
                <a:cs typeface="Trebuchet MS"/>
              </a:rPr>
              <a:t>-201</a:t>
            </a:r>
            <a:r>
              <a:rPr lang="ru-RU" sz="1800" spc="-45" dirty="0" smtClean="0">
                <a:latin typeface="Trebuchet MS"/>
                <a:cs typeface="Trebuchet MS"/>
              </a:rPr>
              <a:t>6</a:t>
            </a:r>
            <a:r>
              <a:rPr sz="1800" spc="-140" smtClean="0">
                <a:latin typeface="Trebuchet MS"/>
                <a:cs typeface="Trebuchet MS"/>
              </a:rPr>
              <a:t> </a:t>
            </a:r>
            <a:r>
              <a:rPr sz="1800" spc="235">
                <a:latin typeface="Trebuchet MS"/>
                <a:cs typeface="Trebuchet MS"/>
              </a:rPr>
              <a:t>–</a:t>
            </a:r>
            <a:r>
              <a:rPr sz="1800" spc="-114">
                <a:latin typeface="Trebuchet MS"/>
                <a:cs typeface="Trebuchet MS"/>
              </a:rPr>
              <a:t> </a:t>
            </a:r>
            <a:r>
              <a:rPr sz="1800" spc="-35" smtClean="0">
                <a:latin typeface="Trebuchet MS"/>
                <a:cs typeface="Trebuchet MS"/>
              </a:rPr>
              <a:t>4</a:t>
            </a:r>
            <a:r>
              <a:rPr lang="ru-RU" sz="1800" spc="-35" dirty="0" smtClean="0">
                <a:latin typeface="Trebuchet MS"/>
                <a:cs typeface="Trebuchet MS"/>
              </a:rPr>
              <a:t>3</a:t>
            </a:r>
            <a:r>
              <a:rPr sz="1800" spc="-35" smtClean="0">
                <a:latin typeface="Trebuchet MS"/>
                <a:cs typeface="Trebuchet MS"/>
              </a:rPr>
              <a:t>5</a:t>
            </a:r>
            <a:r>
              <a:rPr sz="1800" spc="-135" smtClean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человек).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60" dirty="0">
                <a:latin typeface="Trebuchet MS"/>
                <a:cs typeface="Trebuchet MS"/>
              </a:rPr>
              <a:t>Из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них:</a:t>
            </a:r>
            <a:endParaRPr sz="18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90" dirty="0">
                <a:latin typeface="Trebuchet MS"/>
                <a:cs typeface="Trebuchet MS"/>
              </a:rPr>
              <a:t>численность </a:t>
            </a:r>
            <a:r>
              <a:rPr sz="1800" spc="-95">
                <a:latin typeface="Trebuchet MS"/>
                <a:cs typeface="Trebuchet MS"/>
              </a:rPr>
              <a:t>учащихся</a:t>
            </a:r>
            <a:r>
              <a:rPr sz="1800" spc="-155">
                <a:latin typeface="Trebuchet MS"/>
                <a:cs typeface="Trebuchet MS"/>
              </a:rPr>
              <a:t> </a:t>
            </a:r>
            <a:r>
              <a:rPr lang="ru-RU" sz="1800" spc="-155" dirty="0" smtClean="0">
                <a:latin typeface="Trebuchet MS"/>
                <a:cs typeface="Trebuchet MS"/>
              </a:rPr>
              <a:t> </a:t>
            </a:r>
            <a:r>
              <a:rPr sz="1800" spc="-35" smtClean="0">
                <a:latin typeface="Trebuchet MS"/>
                <a:cs typeface="Trebuchet MS"/>
              </a:rPr>
              <a:t>по</a:t>
            </a:r>
            <a:endParaRPr sz="1800">
              <a:latin typeface="Trebuchet MS"/>
              <a:cs typeface="Trebuchet MS"/>
            </a:endParaRPr>
          </a:p>
          <a:p>
            <a:pPr marL="299085" marR="2991485">
              <a:lnSpc>
                <a:spcPct val="100000"/>
              </a:lnSpc>
            </a:pPr>
            <a:r>
              <a:rPr sz="1800" spc="-65" dirty="0">
                <a:latin typeface="Trebuchet MS"/>
                <a:cs typeface="Trebuchet MS"/>
              </a:rPr>
              <a:t>образовательной </a:t>
            </a:r>
            <a:r>
              <a:rPr sz="1800" spc="-60" dirty="0">
                <a:latin typeface="Trebuchet MS"/>
                <a:cs typeface="Trebuchet MS"/>
              </a:rPr>
              <a:t>программе</a:t>
            </a:r>
            <a:r>
              <a:rPr sz="1800" spc="-185" dirty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начального  </a:t>
            </a:r>
            <a:r>
              <a:rPr sz="1800" spc="-70" dirty="0">
                <a:latin typeface="Trebuchet MS"/>
                <a:cs typeface="Trebuchet MS"/>
              </a:rPr>
              <a:t>общего </a:t>
            </a:r>
            <a:r>
              <a:rPr sz="1800" spc="-60" dirty="0">
                <a:latin typeface="Trebuchet MS"/>
                <a:cs typeface="Trebuchet MS"/>
              </a:rPr>
              <a:t>образования </a:t>
            </a:r>
            <a:r>
              <a:rPr sz="1800" spc="235">
                <a:latin typeface="Trebuchet MS"/>
                <a:cs typeface="Trebuchet MS"/>
              </a:rPr>
              <a:t>–</a:t>
            </a:r>
            <a:r>
              <a:rPr sz="1800" spc="-325">
                <a:latin typeface="Trebuchet MS"/>
                <a:cs typeface="Trebuchet MS"/>
              </a:rPr>
              <a:t> </a:t>
            </a:r>
            <a:r>
              <a:rPr lang="ru-RU" sz="1800" spc="-35" dirty="0" smtClean="0">
                <a:latin typeface="Trebuchet MS"/>
                <a:cs typeface="Trebuchet MS"/>
              </a:rPr>
              <a:t>243</a:t>
            </a:r>
            <a:r>
              <a:rPr sz="1800" spc="-35" smtClean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человек,</a:t>
            </a:r>
            <a:endParaRPr sz="1800">
              <a:latin typeface="Trebuchet MS"/>
              <a:cs typeface="Trebuchet MS"/>
            </a:endParaRPr>
          </a:p>
          <a:p>
            <a:pPr marL="299085" marR="3094990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90" dirty="0">
                <a:latin typeface="Trebuchet MS"/>
                <a:cs typeface="Trebuchet MS"/>
              </a:rPr>
              <a:t>численность </a:t>
            </a:r>
            <a:r>
              <a:rPr sz="1800" spc="-95" dirty="0">
                <a:latin typeface="Trebuchet MS"/>
                <a:cs typeface="Trebuchet MS"/>
              </a:rPr>
              <a:t>учащихся </a:t>
            </a:r>
            <a:r>
              <a:rPr sz="1800" spc="-35" dirty="0">
                <a:latin typeface="Trebuchet MS"/>
                <a:cs typeface="Trebuchet MS"/>
              </a:rPr>
              <a:t>по  </a:t>
            </a:r>
            <a:r>
              <a:rPr sz="1800" spc="-65" dirty="0">
                <a:latin typeface="Trebuchet MS"/>
                <a:cs typeface="Trebuchet MS"/>
              </a:rPr>
              <a:t>образовательной </a:t>
            </a:r>
            <a:r>
              <a:rPr sz="1800" spc="-60" dirty="0">
                <a:latin typeface="Trebuchet MS"/>
                <a:cs typeface="Trebuchet MS"/>
              </a:rPr>
              <a:t>программе</a:t>
            </a:r>
            <a:r>
              <a:rPr sz="1800" spc="-200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основного  </a:t>
            </a:r>
            <a:r>
              <a:rPr sz="1800" spc="-70" dirty="0">
                <a:latin typeface="Trebuchet MS"/>
                <a:cs typeface="Trebuchet MS"/>
              </a:rPr>
              <a:t>общего </a:t>
            </a:r>
            <a:r>
              <a:rPr sz="1800" spc="-60" dirty="0">
                <a:latin typeface="Trebuchet MS"/>
                <a:cs typeface="Trebuchet MS"/>
              </a:rPr>
              <a:t>образования </a:t>
            </a:r>
            <a:r>
              <a:rPr sz="1800" spc="235">
                <a:latin typeface="Trebuchet MS"/>
                <a:cs typeface="Trebuchet MS"/>
              </a:rPr>
              <a:t>–</a:t>
            </a:r>
            <a:r>
              <a:rPr sz="1800" spc="-335">
                <a:latin typeface="Trebuchet MS"/>
                <a:cs typeface="Trebuchet MS"/>
              </a:rPr>
              <a:t> </a:t>
            </a:r>
            <a:r>
              <a:rPr lang="ru-RU" sz="1800" spc="-35" dirty="0" smtClean="0">
                <a:latin typeface="Trebuchet MS"/>
                <a:cs typeface="Trebuchet MS"/>
              </a:rPr>
              <a:t>190</a:t>
            </a:r>
            <a:r>
              <a:rPr sz="1800" spc="-35" smtClean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человека,</a:t>
            </a:r>
            <a:endParaRPr sz="1800">
              <a:latin typeface="Trebuchet MS"/>
              <a:cs typeface="Trebuchet MS"/>
            </a:endParaRPr>
          </a:p>
          <a:p>
            <a:pPr marL="299085" marR="321500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90" dirty="0">
                <a:latin typeface="Trebuchet MS"/>
                <a:cs typeface="Trebuchet MS"/>
              </a:rPr>
              <a:t>численность </a:t>
            </a:r>
            <a:r>
              <a:rPr sz="1800" spc="-95" dirty="0">
                <a:latin typeface="Trebuchet MS"/>
                <a:cs typeface="Trebuchet MS"/>
              </a:rPr>
              <a:t>учащихся </a:t>
            </a:r>
            <a:r>
              <a:rPr sz="1800" spc="-35" dirty="0">
                <a:latin typeface="Trebuchet MS"/>
                <a:cs typeface="Trebuchet MS"/>
              </a:rPr>
              <a:t>по  </a:t>
            </a:r>
            <a:r>
              <a:rPr sz="1800" spc="-65" dirty="0">
                <a:latin typeface="Trebuchet MS"/>
                <a:cs typeface="Trebuchet MS"/>
              </a:rPr>
              <a:t>образовательной </a:t>
            </a:r>
            <a:r>
              <a:rPr sz="1800" spc="-60" dirty="0">
                <a:latin typeface="Trebuchet MS"/>
                <a:cs typeface="Trebuchet MS"/>
              </a:rPr>
              <a:t>программе</a:t>
            </a:r>
            <a:r>
              <a:rPr sz="1800" spc="-215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среднего  </a:t>
            </a:r>
            <a:r>
              <a:rPr sz="1800" spc="-70" dirty="0">
                <a:latin typeface="Trebuchet MS"/>
                <a:cs typeface="Trebuchet MS"/>
              </a:rPr>
              <a:t>общего </a:t>
            </a:r>
            <a:r>
              <a:rPr sz="1800" spc="-60" dirty="0">
                <a:latin typeface="Trebuchet MS"/>
                <a:cs typeface="Trebuchet MS"/>
              </a:rPr>
              <a:t>образования </a:t>
            </a:r>
            <a:r>
              <a:rPr sz="1800" spc="235">
                <a:latin typeface="Trebuchet MS"/>
                <a:cs typeface="Trebuchet MS"/>
              </a:rPr>
              <a:t>–</a:t>
            </a:r>
            <a:r>
              <a:rPr sz="1800" spc="-320">
                <a:latin typeface="Trebuchet MS"/>
                <a:cs typeface="Trebuchet MS"/>
              </a:rPr>
              <a:t> </a:t>
            </a:r>
            <a:r>
              <a:rPr lang="ru-RU" sz="1800" spc="-35" dirty="0" smtClean="0">
                <a:latin typeface="Trebuchet MS"/>
                <a:cs typeface="Trebuchet MS"/>
              </a:rPr>
              <a:t>55</a:t>
            </a:r>
            <a:r>
              <a:rPr sz="1800" spc="-35" smtClean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человек.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5181600" y="3505200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685800"/>
            <a:ext cx="5273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FC0"/>
                </a:solidFill>
                <a:latin typeface="Arial"/>
                <a:ea typeface="+mj-ea"/>
                <a:cs typeface="Arial"/>
              </a:rPr>
              <a:t>Процент от общего числа выпускников </a:t>
            </a:r>
            <a:endParaRPr lang="ru-RU" sz="2000" b="1" dirty="0">
              <a:solidFill>
                <a:srgbClr val="006FC0"/>
              </a:solidFill>
              <a:latin typeface="Arial"/>
              <a:ea typeface="+mj-ea"/>
              <a:cs typeface="Arial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371600" y="1524000"/>
          <a:ext cx="6172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71600" y="381000"/>
            <a:ext cx="61222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Средний балл по предметам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сравнении с общегородскими показателями</a:t>
            </a:r>
            <a:r>
              <a:rPr kumimoji="0" lang="ru-RU" sz="1600" b="1" i="0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2018 году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009649" y="1500187"/>
          <a:ext cx="6838951" cy="3757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353695"/>
            <a:ext cx="8051393" cy="1022023"/>
          </a:xfrm>
          <a:prstGeom prst="rect">
            <a:avLst/>
          </a:prstGeom>
        </p:spPr>
        <p:txBody>
          <a:bodyPr vert="horz" wrap="square" lIns="0" tIns="158699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Участие </a:t>
            </a:r>
            <a:r>
              <a:rPr spc="-5" dirty="0"/>
              <a:t>в </a:t>
            </a:r>
            <a:r>
              <a:rPr spc="-5"/>
              <a:t>научно-практических  </a:t>
            </a:r>
            <a:r>
              <a:rPr spc="-10" smtClean="0"/>
              <a:t>конференциях</a:t>
            </a:r>
            <a:r>
              <a:rPr lang="ru-RU" spc="-10" dirty="0" smtClean="0"/>
              <a:t> и конкурсах 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5800" y="1981200"/>
          <a:ext cx="7848600" cy="4077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/>
                <a:gridCol w="3200400"/>
                <a:gridCol w="1332483"/>
                <a:gridCol w="1944117"/>
              </a:tblGrid>
              <a:tr h="359410"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b="1" spc="-75" dirty="0">
                          <a:latin typeface="Trebuchet MS"/>
                          <a:cs typeface="Trebuchet MS"/>
                        </a:rPr>
                        <a:t>Уровень</a:t>
                      </a:r>
                      <a:endParaRPr sz="1600" b="1">
                        <a:latin typeface="Trebuchet MS"/>
                        <a:cs typeface="Trebuchet MS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b="1" spc="-65" dirty="0">
                          <a:latin typeface="Trebuchet MS"/>
                          <a:cs typeface="Trebuchet MS"/>
                        </a:rPr>
                        <a:t>Название</a:t>
                      </a:r>
                      <a:r>
                        <a:rPr sz="1600" b="1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75" dirty="0">
                          <a:latin typeface="Trebuchet MS"/>
                          <a:cs typeface="Trebuchet MS"/>
                        </a:rPr>
                        <a:t>конкурса</a:t>
                      </a:r>
                      <a:endParaRPr sz="1600" b="1">
                        <a:latin typeface="Trebuchet MS"/>
                        <a:cs typeface="Trebuchet MS"/>
                      </a:endParaRPr>
                    </a:p>
                  </a:txBody>
                  <a:tcPr marL="0" marR="0" marT="838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b="1" spc="-75" dirty="0">
                          <a:latin typeface="Trebuchet MS"/>
                          <a:cs typeface="Trebuchet MS"/>
                        </a:rPr>
                        <a:t>Кол-во</a:t>
                      </a:r>
                      <a:r>
                        <a:rPr sz="1600" b="1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80" dirty="0">
                          <a:latin typeface="Trebuchet MS"/>
                          <a:cs typeface="Trebuchet MS"/>
                        </a:rPr>
                        <a:t>участников</a:t>
                      </a:r>
                      <a:endParaRPr sz="1600" b="1">
                        <a:latin typeface="Trebuchet MS"/>
                        <a:cs typeface="Trebuchet MS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b="1" spc="-95" dirty="0">
                          <a:latin typeface="Trebuchet MS"/>
                          <a:cs typeface="Trebuchet MS"/>
                        </a:rPr>
                        <a:t>Результат</a:t>
                      </a:r>
                      <a:endParaRPr sz="1600" b="1">
                        <a:latin typeface="Trebuchet MS"/>
                        <a:cs typeface="Trebuchet MS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 этап V городского конкурса «Звёздный билет» (в рамках конкурса «Живая классика»)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Шарафеева А.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 тур VIII Всероссийского конкурса  юных чтецов «Живая классика»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Журавлев И.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чтения стихов на иностранных языках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Матяшина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рисунков к 190 л Л. Н. Толстого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победителя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Филиппова Н.М.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33196" y="2126488"/>
          <a:ext cx="8228964" cy="33630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0404"/>
                <a:gridCol w="3360851"/>
                <a:gridCol w="1574800"/>
                <a:gridCol w="1692909"/>
              </a:tblGrid>
              <a:tr h="43497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Уровень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Название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конкурса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Кол-во участников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Результат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Литературно-театральный конкурс чтецов, «Вдохновлённые И.С. Тургеневым»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Журавлёв Иван, 6а класс - победитель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35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«Эрудит»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Призёр Сулейманова Н.Г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850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Олимпиада по математике</a:t>
                      </a:r>
                      <a:endParaRPr lang="ru-RU" sz="14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4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призёр</a:t>
                      </a:r>
                      <a:endParaRPr lang="ru-RU" sz="14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Фёдорова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В.А.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Литературно-театральный конкурс чтецов, «Вдохновлённые И.С. Тургеневым»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Журавлёв Иван, 6а класс - победитель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303" y="353695"/>
            <a:ext cx="8051393" cy="1022023"/>
          </a:xfrm>
          <a:prstGeom prst="rect">
            <a:avLst/>
          </a:prstGeom>
        </p:spPr>
        <p:txBody>
          <a:bodyPr vert="horz" wrap="square" lIns="0" tIns="158699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Участие </a:t>
            </a:r>
            <a:r>
              <a:rPr spc="-5" dirty="0"/>
              <a:t>в </a:t>
            </a:r>
            <a:r>
              <a:rPr spc="-5"/>
              <a:t>научно-практических  </a:t>
            </a:r>
            <a:r>
              <a:rPr spc="-10" smtClean="0"/>
              <a:t>конференциях</a:t>
            </a:r>
            <a:r>
              <a:rPr lang="ru-RU" spc="-10" dirty="0" smtClean="0"/>
              <a:t> и конкурсах </a:t>
            </a:r>
            <a:endParaRPr spc="-1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8051393" cy="1022023"/>
          </a:xfrm>
          <a:prstGeom prst="rect">
            <a:avLst/>
          </a:prstGeom>
        </p:spPr>
        <p:txBody>
          <a:bodyPr vert="horz" wrap="square" lIns="0" tIns="158699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Участие </a:t>
            </a:r>
            <a:r>
              <a:rPr spc="-5" dirty="0"/>
              <a:t>в </a:t>
            </a:r>
            <a:r>
              <a:rPr spc="-5"/>
              <a:t>научно-практических  </a:t>
            </a:r>
            <a:r>
              <a:rPr spc="-10" smtClean="0"/>
              <a:t>конференциях</a:t>
            </a:r>
            <a:r>
              <a:rPr lang="ru-RU" spc="-10" dirty="0" smtClean="0"/>
              <a:t> и конкурсах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1219200"/>
          <a:ext cx="8228964" cy="5357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160"/>
                <a:gridCol w="3554095"/>
                <a:gridCol w="1574800"/>
                <a:gridCol w="1692909"/>
              </a:tblGrid>
              <a:tr h="236220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Уровень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Название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конкурса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Кол-во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участников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Результат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IХ Межрегиональный фестиваль поисковой песни и агитбригад "Ровесников следы"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Аделина-Никита – сертификат участника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чтецов «Джалиловские чтения»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Журавлев И., Шарафеева 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Первая Республиканская научно-практическая  конференция учащихся им. Д.В. Вилькеева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Дмитриев Артур, 6 класс–диплом за 3 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Журавлёв Иван, 6а класс – сертификат участника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конкурс юных журналистов «Сила слова», номинация «Открытие», проводимый  МОиН РТ, Союзом журналистов РТ, МБУДО «Центр внешкольной работы»  Приволжского района г.Казани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Сиротина Милана, 8а класс – победитель; диплом за 1 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юных переводчиков имени Ш. Мударриса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рисунков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лауреата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призёра,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WINKID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Призовое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место, 3 класс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WINKID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чело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и призёр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4737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Очная олимпиада WINKID КФУ,10.02.19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Аделина-Никита Андреевна Призер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Очная олимпиада WINKID КФУ,11.11.18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Смирнов Владислав Игоревич Призер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699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Участие </a:t>
            </a:r>
            <a:r>
              <a:rPr spc="-5" dirty="0"/>
              <a:t>в научно-практических  </a:t>
            </a:r>
            <a:r>
              <a:rPr spc="-10" dirty="0"/>
              <a:t>конференциях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654175"/>
          <a:ext cx="8228964" cy="4730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160"/>
                <a:gridCol w="3554095"/>
                <a:gridCol w="1574800"/>
                <a:gridCol w="1692909"/>
              </a:tblGrid>
              <a:tr h="20256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Уровень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Название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конкурса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Кол-во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участников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Результат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«КИТ: компьютеры, информатика, технологии», 28.11.18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дипломы участников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Мультиолимпиада-марафон «Муравейник-2019»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сертификат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Учи.ру «ДИН.ОО»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победителя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Учи.ру «Заврики»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Дипломы победителя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588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Учи.ру олимпиада по программированию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победителя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Учи.ру «ДИН.ОО»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Сертификаты и дипломы победителя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8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Заочная олимпиада Аксиос,10.12.18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Аделина-Никита Андреевна Призер 3место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Очная олимпиада Аксиос,03.02.19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Аделина-Никита Андреевна Призер 3место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Заочная олимпиада Ломоносов12.11.18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Аделина-Никита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Андреевна Призер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353695"/>
            <a:ext cx="8051393" cy="1022023"/>
          </a:xfrm>
          <a:prstGeom prst="rect">
            <a:avLst/>
          </a:prstGeom>
        </p:spPr>
        <p:txBody>
          <a:bodyPr vert="horz" wrap="square" lIns="0" tIns="158699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Участие </a:t>
            </a:r>
            <a:r>
              <a:rPr spc="-5" dirty="0"/>
              <a:t>в </a:t>
            </a:r>
            <a:r>
              <a:rPr spc="-5"/>
              <a:t>научно-практических  </a:t>
            </a:r>
            <a:r>
              <a:rPr spc="-10" smtClean="0"/>
              <a:t>конференциях</a:t>
            </a:r>
            <a:r>
              <a:rPr lang="ru-RU" spc="-10" dirty="0" smtClean="0"/>
              <a:t> и конкурсах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400" y="1447800"/>
          <a:ext cx="8228964" cy="50956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160"/>
                <a:gridCol w="3554095"/>
                <a:gridCol w="1574800"/>
                <a:gridCol w="1692909"/>
              </a:tblGrid>
              <a:tr h="20256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Уровень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Название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конкурса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Кол-во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участников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Результат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Заочная олимпиада Миссия выполнима,16.12.18 (финансовый университет при правительстве РФ)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Аделина-Никита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Андреевна Призер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Игра «Русский медвежонок»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Журавлёв Иван, 6а класс; Наумова Аделина, 6а класс - победители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Учи.ру «Заврики»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победителя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XI Всероссийская олимпиада «Мыслитель» физика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8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Викторина «Снежный ком»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 место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Природоведческий конкурс «Астра»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Дипломы победителя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8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«Кириллица» Конкурс по русскому языку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1 степени, сертификаты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 Международная олимпиада «Интеллектуал» физика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Заочная олимпиада Формула единства/Третье тысячелетие12.11.18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Наумова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Аделина-Никита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Андреевна Призер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540" y="425576"/>
            <a:ext cx="4848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Воспитательная</a:t>
            </a:r>
            <a:r>
              <a:rPr sz="3200" spc="-114" dirty="0"/>
              <a:t> </a:t>
            </a:r>
            <a:r>
              <a:rPr sz="3200" spc="-15" dirty="0"/>
              <a:t>работа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8782" rIns="0" bIns="0" rtlCol="0">
            <a:spAutoFit/>
          </a:bodyPr>
          <a:lstStyle/>
          <a:p>
            <a:pPr marL="588645" marR="7797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Тема: </a:t>
            </a:r>
            <a:r>
              <a:rPr spc="-15" dirty="0"/>
              <a:t>«Создание </a:t>
            </a:r>
            <a:r>
              <a:rPr spc="-5" dirty="0"/>
              <a:t>условий </a:t>
            </a:r>
            <a:r>
              <a:rPr dirty="0"/>
              <a:t>для  </a:t>
            </a:r>
            <a:r>
              <a:rPr spc="-15" dirty="0"/>
              <a:t>самоопределения </a:t>
            </a:r>
            <a:r>
              <a:rPr dirty="0"/>
              <a:t>и </a:t>
            </a:r>
            <a:r>
              <a:rPr spc="-5" dirty="0"/>
              <a:t>социализации  </a:t>
            </a:r>
            <a:r>
              <a:rPr spc="-15" dirty="0"/>
              <a:t>обучающегося </a:t>
            </a:r>
            <a:r>
              <a:rPr spc="-5" dirty="0"/>
              <a:t>на </a:t>
            </a:r>
            <a:r>
              <a:rPr spc="-10" dirty="0"/>
              <a:t>основе  </a:t>
            </a:r>
            <a:r>
              <a:rPr spc="-20" dirty="0"/>
              <a:t>социокультурных,</a:t>
            </a:r>
            <a:r>
              <a:rPr spc="5" dirty="0"/>
              <a:t> </a:t>
            </a:r>
            <a:r>
              <a:rPr spc="-10" dirty="0"/>
              <a:t>духовно-</a:t>
            </a:r>
          </a:p>
          <a:p>
            <a:pPr marL="588645" marR="198755">
              <a:lnSpc>
                <a:spcPct val="100000"/>
              </a:lnSpc>
            </a:pPr>
            <a:r>
              <a:rPr spc="-10" dirty="0"/>
              <a:t>нравственных ценностей </a:t>
            </a:r>
            <a:r>
              <a:rPr dirty="0"/>
              <a:t>и </a:t>
            </a:r>
            <a:r>
              <a:rPr spc="-5" dirty="0"/>
              <a:t>принятых </a:t>
            </a:r>
            <a:r>
              <a:rPr dirty="0"/>
              <a:t>в  </a:t>
            </a:r>
            <a:r>
              <a:rPr spc="-10" dirty="0"/>
              <a:t>обществе </a:t>
            </a:r>
            <a:r>
              <a:rPr spc="-5" dirty="0"/>
              <a:t>правил </a:t>
            </a:r>
            <a:r>
              <a:rPr dirty="0"/>
              <a:t>и </a:t>
            </a:r>
            <a:r>
              <a:rPr spc="-10" dirty="0"/>
              <a:t>норм </a:t>
            </a:r>
            <a:r>
              <a:rPr spc="-15" dirty="0"/>
              <a:t>поведения</a:t>
            </a:r>
            <a:r>
              <a:rPr spc="-30" dirty="0"/>
              <a:t> </a:t>
            </a:r>
            <a:r>
              <a:rPr dirty="0"/>
              <a:t>в</a:t>
            </a:r>
          </a:p>
          <a:p>
            <a:pPr marL="588645" marR="508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интересах </a:t>
            </a:r>
            <a:r>
              <a:rPr spc="-10" dirty="0"/>
              <a:t>человека, </a:t>
            </a:r>
            <a:r>
              <a:rPr dirty="0"/>
              <a:t>семьи, </a:t>
            </a:r>
            <a:r>
              <a:rPr spc="-10" dirty="0"/>
              <a:t>общества </a:t>
            </a:r>
            <a:r>
              <a:rPr dirty="0"/>
              <a:t>и  </a:t>
            </a:r>
            <a:r>
              <a:rPr spc="-20" dirty="0"/>
              <a:t>государства»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6571" y="644779"/>
            <a:ext cx="6390005" cy="4140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Приоритетные</a:t>
            </a:r>
            <a:r>
              <a:rPr sz="28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направления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006FC0"/>
                </a:solidFill>
                <a:latin typeface="Arial"/>
                <a:cs typeface="Arial"/>
              </a:rPr>
              <a:t>развития </a:t>
            </a: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воспитательной</a:t>
            </a:r>
            <a:r>
              <a:rPr sz="2800" b="1" spc="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006FC0"/>
                </a:solidFill>
                <a:latin typeface="Arial"/>
                <a:cs typeface="Arial"/>
              </a:rPr>
              <a:t>работы: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latin typeface="Arial"/>
                <a:cs typeface="Arial"/>
              </a:rPr>
              <a:t>духовно-нравственное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развитие;</a:t>
            </a:r>
            <a:endParaRPr sz="2800">
              <a:latin typeface="Arial"/>
              <a:cs typeface="Arial"/>
            </a:endParaRPr>
          </a:p>
          <a:p>
            <a:pPr marL="299085" marR="1446530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latin typeface="Arial"/>
                <a:cs typeface="Arial"/>
              </a:rPr>
              <a:t>воспитание </a:t>
            </a:r>
            <a:r>
              <a:rPr sz="2800" spc="-5" dirty="0">
                <a:latin typeface="Arial"/>
                <a:cs typeface="Arial"/>
              </a:rPr>
              <a:t>и социализация  </a:t>
            </a:r>
            <a:r>
              <a:rPr sz="2800" spc="-10" dirty="0">
                <a:latin typeface="Arial"/>
                <a:cs typeface="Arial"/>
              </a:rPr>
              <a:t>обучающихся;</a:t>
            </a:r>
            <a:endParaRPr sz="2800">
              <a:latin typeface="Arial"/>
              <a:cs typeface="Arial"/>
            </a:endParaRPr>
          </a:p>
          <a:p>
            <a:pPr marL="299085" marR="5080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latin typeface="Arial"/>
                <a:cs typeface="Arial"/>
              </a:rPr>
              <a:t>развитие </a:t>
            </a:r>
            <a:r>
              <a:rPr sz="2800" spc="-5" dirty="0">
                <a:latin typeface="Arial"/>
                <a:cs typeface="Arial"/>
              </a:rPr>
              <a:t>и </a:t>
            </a:r>
            <a:r>
              <a:rPr sz="2800" spc="-10" dirty="0">
                <a:latin typeface="Arial"/>
                <a:cs typeface="Arial"/>
              </a:rPr>
              <a:t>воспитание  </a:t>
            </a:r>
            <a:r>
              <a:rPr sz="2800" spc="-15" dirty="0">
                <a:latin typeface="Arial"/>
                <a:cs typeface="Arial"/>
              </a:rPr>
              <a:t>компетентного </a:t>
            </a:r>
            <a:r>
              <a:rPr sz="2800" spc="-5" dirty="0">
                <a:latin typeface="Arial"/>
                <a:cs typeface="Arial"/>
              </a:rPr>
              <a:t>гражданина </a:t>
            </a:r>
            <a:r>
              <a:rPr sz="2800" spc="-25" dirty="0">
                <a:latin typeface="Arial"/>
                <a:cs typeface="Arial"/>
              </a:rPr>
              <a:t>России,  </a:t>
            </a:r>
            <a:r>
              <a:rPr sz="2800" spc="-15" dirty="0">
                <a:latin typeface="Arial"/>
                <a:cs typeface="Arial"/>
              </a:rPr>
              <a:t>осознающего </a:t>
            </a:r>
            <a:r>
              <a:rPr sz="2800" spc="-20" dirty="0">
                <a:latin typeface="Arial"/>
                <a:cs typeface="Arial"/>
              </a:rPr>
              <a:t>ответственность </a:t>
            </a:r>
            <a:r>
              <a:rPr sz="2800" spc="-10" dirty="0">
                <a:latin typeface="Arial"/>
                <a:cs typeface="Arial"/>
              </a:rPr>
              <a:t>за  </a:t>
            </a:r>
            <a:r>
              <a:rPr sz="2800" spc="-15" dirty="0">
                <a:latin typeface="Arial"/>
                <a:cs typeface="Arial"/>
              </a:rPr>
              <a:t>настоящее </a:t>
            </a:r>
            <a:r>
              <a:rPr sz="2800" spc="-5" dirty="0">
                <a:latin typeface="Arial"/>
                <a:cs typeface="Arial"/>
              </a:rPr>
              <a:t>и </a:t>
            </a:r>
            <a:r>
              <a:rPr sz="2800" spc="-35" dirty="0">
                <a:latin typeface="Arial"/>
                <a:cs typeface="Arial"/>
              </a:rPr>
              <a:t>будущее </a:t>
            </a:r>
            <a:r>
              <a:rPr sz="2800" spc="-10" dirty="0">
                <a:latin typeface="Arial"/>
                <a:cs typeface="Arial"/>
              </a:rPr>
              <a:t>своей</a:t>
            </a:r>
            <a:r>
              <a:rPr sz="2800" spc="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страны.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59964" y="4000500"/>
            <a:ext cx="1883664" cy="2522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78509" y="335661"/>
            <a:ext cx="677037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Акции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«Я </a:t>
            </a:r>
            <a:r>
              <a:rPr sz="2000" spc="-10" dirty="0">
                <a:latin typeface="Arial"/>
                <a:cs typeface="Arial"/>
              </a:rPr>
              <a:t>против </a:t>
            </a:r>
            <a:r>
              <a:rPr sz="2000" spc="-20" dirty="0">
                <a:latin typeface="Arial"/>
                <a:cs typeface="Arial"/>
              </a:rPr>
              <a:t>того, </a:t>
            </a:r>
            <a:r>
              <a:rPr sz="2000" spc="-10" dirty="0">
                <a:latin typeface="Arial"/>
                <a:cs typeface="Arial"/>
              </a:rPr>
              <a:t>чтобы </a:t>
            </a:r>
            <a:r>
              <a:rPr sz="2000" dirty="0">
                <a:latin typeface="Arial"/>
                <a:cs typeface="Arial"/>
              </a:rPr>
              <a:t>мой </a:t>
            </a:r>
            <a:r>
              <a:rPr sz="2000" spc="-10" dirty="0">
                <a:latin typeface="Arial"/>
                <a:cs typeface="Arial"/>
              </a:rPr>
              <a:t>друг </a:t>
            </a:r>
            <a:r>
              <a:rPr sz="2000" spc="-20" dirty="0">
                <a:latin typeface="Arial"/>
                <a:cs typeface="Arial"/>
              </a:rPr>
              <a:t>употреблял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наркотики»</a:t>
            </a:r>
            <a:endParaRPr sz="2000">
              <a:latin typeface="Arial"/>
              <a:cs typeface="Arial"/>
            </a:endParaRPr>
          </a:p>
          <a:p>
            <a:pPr marL="152400">
              <a:lnSpc>
                <a:spcPct val="100000"/>
              </a:lnSpc>
            </a:pPr>
            <a:r>
              <a:rPr sz="2000" spc="-20" dirty="0">
                <a:latin typeface="Arial"/>
                <a:cs typeface="Arial"/>
              </a:rPr>
              <a:t>«Неделя </a:t>
            </a:r>
            <a:r>
              <a:rPr sz="2000" spc="-5" dirty="0">
                <a:latin typeface="Arial"/>
                <a:cs typeface="Arial"/>
              </a:rPr>
              <a:t>добрых </a:t>
            </a:r>
            <a:r>
              <a:rPr sz="2000" spc="-20" dirty="0">
                <a:latin typeface="Arial"/>
                <a:cs typeface="Arial"/>
              </a:rPr>
              <a:t>дел», </a:t>
            </a:r>
            <a:r>
              <a:rPr sz="2000" spc="-5" dirty="0">
                <a:latin typeface="Arial"/>
                <a:cs typeface="Arial"/>
              </a:rPr>
              <a:t>«Сохраним леса </a:t>
            </a:r>
            <a:r>
              <a:rPr sz="2000" spc="-10" dirty="0">
                <a:latin typeface="Arial"/>
                <a:cs typeface="Arial"/>
              </a:rPr>
              <a:t>России»,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Марш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парков, Сбор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макулатуры,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«Береги </a:t>
            </a:r>
            <a:r>
              <a:rPr sz="2000" spc="-35" dirty="0">
                <a:latin typeface="Arial"/>
                <a:cs typeface="Arial"/>
              </a:rPr>
              <a:t>природу, </a:t>
            </a:r>
            <a:r>
              <a:rPr sz="2000" spc="-5" dirty="0">
                <a:latin typeface="Arial"/>
                <a:cs typeface="Arial"/>
              </a:rPr>
              <a:t>сдавай </a:t>
            </a:r>
            <a:r>
              <a:rPr sz="2000" spc="-10" dirty="0">
                <a:latin typeface="Arial"/>
                <a:cs typeface="Arial"/>
              </a:rPr>
              <a:t>батарейку», </a:t>
            </a:r>
            <a:r>
              <a:rPr sz="2000" spc="-5" dirty="0">
                <a:latin typeface="Arial"/>
                <a:cs typeface="Arial"/>
              </a:rPr>
              <a:t>«СМС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дети»,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«Чистый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город».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83808" y="2237232"/>
            <a:ext cx="2304288" cy="1722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45179" y="2375916"/>
            <a:ext cx="2420112" cy="18089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9160" y="2500883"/>
            <a:ext cx="1872995" cy="25039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87340" y="4125467"/>
            <a:ext cx="3038856" cy="22722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62038" y="1478407"/>
          <a:ext cx="8352790" cy="4852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345"/>
                <a:gridCol w="2880360"/>
                <a:gridCol w="3601085"/>
              </a:tblGrid>
              <a:tr h="42037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60" dirty="0">
                          <a:latin typeface="Trebuchet MS"/>
                          <a:cs typeface="Trebuchet MS"/>
                        </a:rPr>
                        <a:t>Наименование</a:t>
                      </a:r>
                      <a:r>
                        <a:rPr sz="1200" b="1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55" dirty="0">
                          <a:latin typeface="Trebuchet MS"/>
                          <a:cs typeface="Trebuchet MS"/>
                        </a:rPr>
                        <a:t>вида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90" dirty="0">
                          <a:latin typeface="Trebuchet MS"/>
                          <a:cs typeface="Trebuchet MS"/>
                        </a:rPr>
                        <a:t>деятельности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80" dirty="0">
                          <a:latin typeface="Trebuchet MS"/>
                          <a:cs typeface="Trebuchet MS"/>
                        </a:rPr>
                        <a:t>Краткая</a:t>
                      </a:r>
                      <a:r>
                        <a:rPr sz="1200" b="1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85" dirty="0">
                          <a:latin typeface="Trebuchet MS"/>
                          <a:cs typeface="Trebuchet MS"/>
                        </a:rPr>
                        <a:t>характеристика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60" dirty="0">
                          <a:latin typeface="Trebuchet MS"/>
                          <a:cs typeface="Trebuchet MS"/>
                        </a:rPr>
                        <a:t>Правовое</a:t>
                      </a:r>
                      <a:r>
                        <a:rPr sz="1200" b="1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65" dirty="0">
                          <a:latin typeface="Trebuchet MS"/>
                          <a:cs typeface="Trebuchet MS"/>
                        </a:rPr>
                        <a:t>обоснование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12890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700" dirty="0">
                          <a:latin typeface="Trebuchet MS"/>
                          <a:cs typeface="Trebuchet MS"/>
                        </a:rPr>
                        <a:t>1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700" dirty="0">
                          <a:latin typeface="Trebuchet MS"/>
                          <a:cs typeface="Trebuchet MS"/>
                        </a:rPr>
                        <a:t>2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700" dirty="0">
                          <a:latin typeface="Trebuchet MS"/>
                          <a:cs typeface="Trebuchet MS"/>
                        </a:rPr>
                        <a:t>3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80" dirty="0">
                          <a:latin typeface="Trebuchet MS"/>
                          <a:cs typeface="Trebuchet MS"/>
                        </a:rPr>
                        <a:t>1.</a:t>
                      </a:r>
                      <a:r>
                        <a:rPr sz="12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5" dirty="0">
                          <a:latin typeface="Trebuchet MS"/>
                          <a:cs typeface="Trebuchet MS"/>
                        </a:rPr>
                        <a:t>Основные: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1406525" algn="l"/>
                        </a:tabLst>
                      </a:pPr>
                      <a:r>
                        <a:rPr sz="1200" spc="-45" dirty="0">
                          <a:latin typeface="Trebuchet MS"/>
                          <a:cs typeface="Trebuchet MS"/>
                        </a:rPr>
                        <a:t>Начальное	</a:t>
                      </a:r>
                      <a:r>
                        <a:rPr sz="1200" spc="-40" dirty="0">
                          <a:latin typeface="Trebuchet MS"/>
                          <a:cs typeface="Trebuchet MS"/>
                        </a:rPr>
                        <a:t>общее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40" dirty="0">
                          <a:latin typeface="Trebuchet MS"/>
                          <a:cs typeface="Trebuchet MS"/>
                        </a:rPr>
                        <a:t>образование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763270" algn="l"/>
                          <a:tab pos="2211705" algn="l"/>
                        </a:tabLst>
                      </a:pPr>
                      <a:r>
                        <a:rPr sz="1050" spc="-35" dirty="0">
                          <a:latin typeface="Trebuchet MS"/>
                          <a:cs typeface="Trebuchet MS"/>
                        </a:rPr>
                        <a:t>Основная	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общеобразовательная	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программа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начального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общего</a:t>
                      </a:r>
                      <a:r>
                        <a:rPr sz="1050" spc="-2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321945" algn="l"/>
                          <a:tab pos="1108075" algn="l"/>
                          <a:tab pos="1473835" algn="l"/>
                          <a:tab pos="2576195" algn="l"/>
                        </a:tabLst>
                      </a:pPr>
                      <a:r>
                        <a:rPr sz="1050" spc="-65" dirty="0">
                          <a:latin typeface="Trebuchet MS"/>
                          <a:cs typeface="Trebuchet MS"/>
                        </a:rPr>
                        <a:t>-	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Лицензия	на	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осуществление	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образовательной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spc="-50" dirty="0">
                          <a:latin typeface="Trebuchet MS"/>
                          <a:cs typeface="Trebuchet MS"/>
                        </a:rPr>
                        <a:t>деятельности    </a:t>
                      </a:r>
                      <a:r>
                        <a:rPr sz="1050" spc="5" dirty="0">
                          <a:latin typeface="Trebuchet MS"/>
                          <a:cs typeface="Trebuchet MS"/>
                        </a:rPr>
                        <a:t>№7756 </a:t>
                      </a:r>
                      <a:r>
                        <a:rPr sz="1050" spc="3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от   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01.02.2016г.    серия    </a:t>
                      </a:r>
                      <a:r>
                        <a:rPr sz="1050" spc="-20" dirty="0">
                          <a:latin typeface="Trebuchet MS"/>
                          <a:cs typeface="Trebuchet MS"/>
                        </a:rPr>
                        <a:t>16   </a:t>
                      </a:r>
                      <a:r>
                        <a:rPr sz="1050" spc="-65" dirty="0">
                          <a:latin typeface="Trebuchet MS"/>
                          <a:cs typeface="Trebuchet MS"/>
                        </a:rPr>
                        <a:t>Л</a:t>
                      </a:r>
                      <a:r>
                        <a:rPr sz="105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Trebuchet MS"/>
                          <a:cs typeface="Trebuchet MS"/>
                        </a:rPr>
                        <a:t>01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50" dirty="0">
                          <a:latin typeface="Trebuchet MS"/>
                          <a:cs typeface="Trebuchet MS"/>
                        </a:rPr>
                        <a:t>№0003727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 marR="25400">
                        <a:lnSpc>
                          <a:spcPct val="115199"/>
                        </a:lnSpc>
                        <a:spcBef>
                          <a:spcPts val="5"/>
                        </a:spcBef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Приложение </a:t>
                      </a:r>
                      <a:r>
                        <a:rPr sz="1050" spc="-55" dirty="0"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лицензии на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осуществление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образовательной 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деятельности </a:t>
                      </a:r>
                      <a:r>
                        <a:rPr sz="1050" spc="5" dirty="0">
                          <a:latin typeface="Trebuchet MS"/>
                          <a:cs typeface="Trebuchet MS"/>
                        </a:rPr>
                        <a:t>№7756</a:t>
                      </a:r>
                      <a:r>
                        <a:rPr sz="1050" spc="3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01.02.2016г. серия </a:t>
                      </a:r>
                      <a:r>
                        <a:rPr sz="1050" spc="-20" dirty="0">
                          <a:latin typeface="Trebuchet MS"/>
                          <a:cs typeface="Trebuchet MS"/>
                        </a:rPr>
                        <a:t>16  </a:t>
                      </a:r>
                      <a:r>
                        <a:rPr sz="1050" spc="-15" dirty="0">
                          <a:latin typeface="Trebuchet MS"/>
                          <a:cs typeface="Trebuchet MS"/>
                        </a:rPr>
                        <a:t>П</a:t>
                      </a:r>
                      <a:r>
                        <a:rPr sz="1050" spc="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15" dirty="0">
                          <a:latin typeface="Trebuchet MS"/>
                          <a:cs typeface="Trebuchet MS"/>
                        </a:rPr>
                        <a:t>01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dirty="0">
                          <a:latin typeface="Trebuchet MS"/>
                          <a:cs typeface="Trebuchet MS"/>
                        </a:rPr>
                        <a:t>№0005720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 marR="146685">
                        <a:lnSpc>
                          <a:spcPct val="115199"/>
                        </a:lnSpc>
                      </a:pPr>
                      <a:r>
                        <a:rPr sz="1050" spc="-50" dirty="0">
                          <a:latin typeface="Trebuchet MS"/>
                          <a:cs typeface="Trebuchet MS"/>
                        </a:rPr>
                        <a:t>-Свидетельство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05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государственной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аккредитации</a:t>
                      </a:r>
                      <a:r>
                        <a:rPr sz="105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10" dirty="0">
                          <a:latin typeface="Trebuchet MS"/>
                          <a:cs typeface="Trebuchet MS"/>
                        </a:rPr>
                        <a:t>№3281</a:t>
                      </a:r>
                      <a:r>
                        <a:rPr sz="105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от 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28.12.2015г.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серия</a:t>
                      </a:r>
                      <a:r>
                        <a:rPr sz="105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20" dirty="0"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sz="105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15" dirty="0"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05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20" dirty="0">
                          <a:latin typeface="Trebuchet MS"/>
                          <a:cs typeface="Trebuchet MS"/>
                        </a:rPr>
                        <a:t>01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Trebuchet MS"/>
                          <a:cs typeface="Trebuchet MS"/>
                        </a:rPr>
                        <a:t>№0000447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 marR="631825">
                        <a:lnSpc>
                          <a:spcPct val="114300"/>
                        </a:lnSpc>
                        <a:spcBef>
                          <a:spcPts val="10"/>
                        </a:spcBef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Приложение </a:t>
                      </a:r>
                      <a:r>
                        <a:rPr sz="1050" spc="-55" dirty="0">
                          <a:latin typeface="Trebuchet MS"/>
                          <a:cs typeface="Trebuchet MS"/>
                        </a:rPr>
                        <a:t>к свидетельству </a:t>
                      </a:r>
                      <a:r>
                        <a:rPr sz="1050" spc="-10" dirty="0">
                          <a:latin typeface="Trebuchet MS"/>
                          <a:cs typeface="Trebuchet MS"/>
                        </a:rPr>
                        <a:t>о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государственной 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аккредитации</a:t>
                      </a:r>
                      <a:r>
                        <a:rPr sz="1050" spc="-1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10" dirty="0">
                          <a:latin typeface="Trebuchet MS"/>
                          <a:cs typeface="Trebuchet MS"/>
                        </a:rPr>
                        <a:t>№3281</a:t>
                      </a:r>
                      <a:r>
                        <a:rPr sz="105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28.12.2015г.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серия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20" dirty="0"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sz="105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15" dirty="0"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15" dirty="0">
                          <a:latin typeface="Trebuchet MS"/>
                          <a:cs typeface="Trebuchet MS"/>
                        </a:rPr>
                        <a:t>01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50" dirty="0">
                          <a:latin typeface="Trebuchet MS"/>
                          <a:cs typeface="Trebuchet MS"/>
                        </a:rPr>
                        <a:t>№0000547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50" spc="-60" dirty="0">
                          <a:latin typeface="Trebuchet MS"/>
                          <a:cs typeface="Trebuchet MS"/>
                        </a:rPr>
                        <a:t>-Устав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утвержден</a:t>
                      </a:r>
                      <a:r>
                        <a:rPr sz="105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Trebuchet MS"/>
                          <a:cs typeface="Trebuchet MS"/>
                        </a:rPr>
                        <a:t>Приказом</a:t>
                      </a:r>
                      <a:r>
                        <a:rPr sz="105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№567/к340-ПК</a:t>
                      </a:r>
                      <a:r>
                        <a:rPr sz="105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Trebuchet MS"/>
                          <a:cs typeface="Trebuchet MS"/>
                        </a:rPr>
                        <a:t>23.03.2015г.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50" spc="-45" dirty="0">
                          <a:latin typeface="Trebuchet MS"/>
                          <a:cs typeface="Trebuchet MS"/>
                        </a:rPr>
                        <a:t>КЗИО </a:t>
                      </a:r>
                      <a:r>
                        <a:rPr sz="1050" spc="-55" dirty="0">
                          <a:latin typeface="Trebuchet MS"/>
                          <a:cs typeface="Trebuchet MS"/>
                        </a:rPr>
                        <a:t>ИК</a:t>
                      </a:r>
                      <a:r>
                        <a:rPr sz="105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60" dirty="0">
                          <a:latin typeface="Trebuchet MS"/>
                          <a:cs typeface="Trebuchet MS"/>
                        </a:rPr>
                        <a:t>г.Казани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 marR="680085">
                        <a:lnSpc>
                          <a:spcPts val="1450"/>
                        </a:lnSpc>
                        <a:spcBef>
                          <a:spcPts val="70"/>
                        </a:spcBef>
                        <a:buChar char="-"/>
                        <a:tabLst>
                          <a:tab pos="121285" algn="l"/>
                        </a:tabLst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Образовательная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программа</a:t>
                      </a:r>
                      <a:r>
                        <a:rPr sz="1050" spc="-1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начального</a:t>
                      </a:r>
                      <a:r>
                        <a:rPr sz="105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общего 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(приказ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5" dirty="0">
                          <a:latin typeface="Trebuchet MS"/>
                          <a:cs typeface="Trebuchet MS"/>
                        </a:rPr>
                        <a:t>№44-О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28.08.2015г)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 marR="739140">
                        <a:lnSpc>
                          <a:spcPts val="1450"/>
                        </a:lnSpc>
                        <a:spcBef>
                          <a:spcPts val="5"/>
                        </a:spcBef>
                        <a:buChar char="-"/>
                        <a:tabLst>
                          <a:tab pos="121285" algn="l"/>
                        </a:tabLst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Образовательная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программа</a:t>
                      </a:r>
                      <a:r>
                        <a:rPr sz="1050" spc="-1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основного</a:t>
                      </a:r>
                      <a:r>
                        <a:rPr sz="105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общего 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(приказ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5" dirty="0">
                          <a:latin typeface="Trebuchet MS"/>
                          <a:cs typeface="Trebuchet MS"/>
                        </a:rPr>
                        <a:t>№44-О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28.08.2015г)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00"/>
                        </a:spcBef>
                        <a:buChar char="-"/>
                        <a:tabLst>
                          <a:tab pos="121285" algn="l"/>
                        </a:tabLst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Образовательная</a:t>
                      </a:r>
                      <a:r>
                        <a:rPr sz="105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программа</a:t>
                      </a:r>
                      <a:r>
                        <a:rPr sz="105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среднего</a:t>
                      </a:r>
                      <a:r>
                        <a:rPr sz="105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общего</a:t>
                      </a:r>
                      <a:r>
                        <a:rPr sz="105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(приказ</a:t>
                      </a:r>
                      <a:r>
                        <a:rPr sz="1050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5" dirty="0">
                          <a:latin typeface="Trebuchet MS"/>
                          <a:cs typeface="Trebuchet MS"/>
                        </a:rPr>
                        <a:t>№42-О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29.08.2014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г.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  <a:buChar char="-"/>
                        <a:tabLst>
                          <a:tab pos="121285" algn="l"/>
                        </a:tabLst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Дополнительная</a:t>
                      </a:r>
                      <a:r>
                        <a:rPr sz="105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общеразвивающая</a:t>
                      </a:r>
                      <a:r>
                        <a:rPr sz="1050" spc="-1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программа</a:t>
                      </a:r>
                      <a:r>
                        <a:rPr sz="105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(приказ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50" spc="5" dirty="0">
                          <a:latin typeface="Trebuchet MS"/>
                          <a:cs typeface="Trebuchet MS"/>
                        </a:rPr>
                        <a:t>№70-О 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05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Trebuchet MS"/>
                          <a:cs typeface="Trebuchet MS"/>
                        </a:rPr>
                        <a:t>14.12.2015г)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51562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1406525" algn="l"/>
                        </a:tabLst>
                      </a:pPr>
                      <a:r>
                        <a:rPr sz="1200" spc="-40" dirty="0">
                          <a:latin typeface="Trebuchet MS"/>
                          <a:cs typeface="Trebuchet MS"/>
                        </a:rPr>
                        <a:t>Основное	общее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40" dirty="0">
                          <a:latin typeface="Trebuchet MS"/>
                          <a:cs typeface="Trebuchet MS"/>
                        </a:rPr>
                        <a:t>образование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763270" algn="l"/>
                          <a:tab pos="2211705" algn="l"/>
                        </a:tabLst>
                      </a:pPr>
                      <a:r>
                        <a:rPr sz="1050" spc="-35" dirty="0">
                          <a:latin typeface="Trebuchet MS"/>
                          <a:cs typeface="Trebuchet MS"/>
                        </a:rPr>
                        <a:t>Основная	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общеобразовательная	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программа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spc="-35" dirty="0">
                          <a:latin typeface="Trebuchet MS"/>
                          <a:cs typeface="Trebuchet MS"/>
                        </a:rPr>
                        <a:t>основного общего</a:t>
                      </a:r>
                      <a:r>
                        <a:rPr sz="1050" spc="-20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51562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1407795" algn="l"/>
                        </a:tabLst>
                      </a:pPr>
                      <a:r>
                        <a:rPr sz="1200" spc="-55" dirty="0">
                          <a:latin typeface="Trebuchet MS"/>
                          <a:cs typeface="Trebuchet MS"/>
                        </a:rPr>
                        <a:t>Среднее	</a:t>
                      </a:r>
                      <a:r>
                        <a:rPr sz="1200" spc="-45" dirty="0">
                          <a:latin typeface="Trebuchet MS"/>
                          <a:cs typeface="Trebuchet MS"/>
                        </a:rPr>
                        <a:t>общее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spc="-40" dirty="0">
                          <a:latin typeface="Trebuchet MS"/>
                          <a:cs typeface="Trebuchet MS"/>
                        </a:rPr>
                        <a:t>образование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763270" algn="l"/>
                          <a:tab pos="2211705" algn="l"/>
                        </a:tabLst>
                      </a:pPr>
                      <a:r>
                        <a:rPr sz="1050" spc="-35" dirty="0">
                          <a:latin typeface="Trebuchet MS"/>
                          <a:cs typeface="Trebuchet MS"/>
                        </a:rPr>
                        <a:t>Основная	</a:t>
                      </a:r>
                      <a:r>
                        <a:rPr sz="1050" spc="-40" dirty="0">
                          <a:latin typeface="Trebuchet MS"/>
                          <a:cs typeface="Trebuchet MS"/>
                        </a:rPr>
                        <a:t>общеобразовательная	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программа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spc="-45" dirty="0">
                          <a:latin typeface="Trebuchet MS"/>
                          <a:cs typeface="Trebuchet MS"/>
                        </a:rPr>
                        <a:t>среднего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общего</a:t>
                      </a:r>
                      <a:r>
                        <a:rPr sz="105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образования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07327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5" dirty="0">
                          <a:latin typeface="Trebuchet MS"/>
                          <a:cs typeface="Trebuchet MS"/>
                        </a:rPr>
                        <a:t>Дополнительное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  <a:p>
                      <a:pPr marL="48260" marR="28575">
                        <a:lnSpc>
                          <a:spcPct val="114999"/>
                        </a:lnSpc>
                        <a:tabLst>
                          <a:tab pos="1134745" algn="l"/>
                          <a:tab pos="1751964" algn="l"/>
                        </a:tabLst>
                      </a:pPr>
                      <a:r>
                        <a:rPr sz="1200" spc="-5" dirty="0">
                          <a:latin typeface="Trebuchet MS"/>
                          <a:cs typeface="Trebuchet MS"/>
                        </a:rPr>
                        <a:t>об</a:t>
                      </a:r>
                      <a:r>
                        <a:rPr sz="1200" dirty="0">
                          <a:latin typeface="Trebuchet MS"/>
                          <a:cs typeface="Trebuchet MS"/>
                        </a:rPr>
                        <a:t>разован</a:t>
                      </a:r>
                      <a:r>
                        <a:rPr sz="1200" spc="-5" dirty="0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200" dirty="0">
                          <a:latin typeface="Trebuchet MS"/>
                          <a:cs typeface="Trebuchet MS"/>
                        </a:rPr>
                        <a:t>е	</a:t>
                      </a:r>
                      <a:r>
                        <a:rPr sz="1200" spc="-10" dirty="0">
                          <a:latin typeface="Trebuchet MS"/>
                          <a:cs typeface="Trebuchet MS"/>
                        </a:rPr>
                        <a:t>д</a:t>
                      </a:r>
                      <a:r>
                        <a:rPr sz="1200" dirty="0"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200" spc="-10" dirty="0">
                          <a:latin typeface="Trebuchet MS"/>
                          <a:cs typeface="Trebuchet MS"/>
                        </a:rPr>
                        <a:t>т</a:t>
                      </a:r>
                      <a:r>
                        <a:rPr sz="1200" dirty="0">
                          <a:latin typeface="Trebuchet MS"/>
                          <a:cs typeface="Trebuchet MS"/>
                        </a:rPr>
                        <a:t>ей	и  </a:t>
                      </a:r>
                      <a:r>
                        <a:rPr sz="1200" spc="-55" dirty="0">
                          <a:latin typeface="Trebuchet MS"/>
                          <a:cs typeface="Trebuchet MS"/>
                        </a:rPr>
                        <a:t>взрослых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50" spc="-40" dirty="0">
                          <a:latin typeface="Trebuchet MS"/>
                          <a:cs typeface="Trebuchet MS"/>
                        </a:rPr>
                        <a:t>Дополнительная </a:t>
                      </a:r>
                      <a:r>
                        <a:rPr sz="1050" spc="-35" dirty="0">
                          <a:latin typeface="Trebuchet MS"/>
                          <a:cs typeface="Trebuchet MS"/>
                        </a:rPr>
                        <a:t>общеразвивающая</a:t>
                      </a:r>
                      <a:r>
                        <a:rPr sz="105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Trebuchet MS"/>
                          <a:cs typeface="Trebuchet MS"/>
                        </a:rPr>
                        <a:t>программа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80" dirty="0">
                          <a:latin typeface="Trebuchet MS"/>
                          <a:cs typeface="Trebuchet MS"/>
                        </a:rPr>
                        <a:t>2.</a:t>
                      </a:r>
                      <a:r>
                        <a:rPr sz="12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60" dirty="0">
                          <a:latin typeface="Trebuchet MS"/>
                          <a:cs typeface="Trebuchet MS"/>
                        </a:rPr>
                        <a:t>Иные: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37" y="363474"/>
            <a:ext cx="67564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/>
              <a:t>Перечень </a:t>
            </a:r>
            <a:r>
              <a:rPr sz="2000" dirty="0"/>
              <a:t>видов </a:t>
            </a:r>
            <a:r>
              <a:rPr sz="2000" spc="-10" dirty="0"/>
              <a:t>деятельности, </a:t>
            </a:r>
            <a:r>
              <a:rPr sz="2000" spc="-20" dirty="0"/>
              <a:t>которые </a:t>
            </a:r>
            <a:r>
              <a:rPr sz="2000" spc="-5" dirty="0"/>
              <a:t>учреждение  </a:t>
            </a:r>
            <a:r>
              <a:rPr sz="2000" spc="-15" dirty="0"/>
              <a:t>осуществляет </a:t>
            </a:r>
            <a:r>
              <a:rPr sz="2000" dirty="0"/>
              <a:t>в </a:t>
            </a:r>
            <a:r>
              <a:rPr sz="2000" spc="-20" dirty="0"/>
              <a:t>соответствии </a:t>
            </a:r>
            <a:r>
              <a:rPr sz="2000" dirty="0"/>
              <a:t>с </a:t>
            </a:r>
            <a:r>
              <a:rPr sz="2000" spc="-10" dirty="0"/>
              <a:t>его </a:t>
            </a:r>
            <a:r>
              <a:rPr sz="2000" spc="-5" dirty="0"/>
              <a:t>учредительными  </a:t>
            </a:r>
            <a:r>
              <a:rPr sz="2000" spc="-10" dirty="0"/>
              <a:t>документами</a:t>
            </a:r>
            <a:endParaRPr sz="20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442" y="534162"/>
            <a:ext cx="47434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Военно - </a:t>
            </a:r>
            <a:r>
              <a:rPr sz="2000" spc="-10" dirty="0"/>
              <a:t>патриотическое</a:t>
            </a:r>
            <a:r>
              <a:rPr sz="2000" spc="-75" dirty="0"/>
              <a:t> </a:t>
            </a:r>
            <a:r>
              <a:rPr sz="2000" spc="-10" dirty="0"/>
              <a:t>воспитание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762000" y="1143000"/>
            <a:ext cx="3790188" cy="1748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91328" y="1053083"/>
            <a:ext cx="3020568" cy="2257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27376" y="2709672"/>
            <a:ext cx="3044952" cy="16992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563" y="4195571"/>
            <a:ext cx="3480816" cy="2078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35167" y="4195571"/>
            <a:ext cx="2532888" cy="1868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406" y="790447"/>
            <a:ext cx="4637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Дополнительное</a:t>
            </a:r>
            <a:r>
              <a:rPr sz="2400" spc="-40" dirty="0"/>
              <a:t> </a:t>
            </a:r>
            <a:r>
              <a:rPr sz="2400" spc="-10" dirty="0"/>
              <a:t>образование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572000" y="1584960"/>
            <a:ext cx="2880359" cy="1915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900" y="2276855"/>
            <a:ext cx="1627631" cy="2447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2103" y="1470660"/>
            <a:ext cx="3506724" cy="26212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62855" y="4091940"/>
            <a:ext cx="3150107" cy="2078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2103" y="4221479"/>
            <a:ext cx="3540252" cy="19751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6432803"/>
            <a:ext cx="120650" cy="190500"/>
          </a:xfrm>
          <a:custGeom>
            <a:avLst/>
            <a:gdLst/>
            <a:ahLst/>
            <a:cxnLst/>
            <a:rect l="l" t="t" r="r" b="b"/>
            <a:pathLst>
              <a:path w="120650" h="190500">
                <a:moveTo>
                  <a:pt x="0" y="0"/>
                </a:moveTo>
                <a:lnTo>
                  <a:pt x="0" y="190500"/>
                </a:lnTo>
                <a:lnTo>
                  <a:pt x="120396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609600"/>
          <a:ext cx="8434070" cy="55625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2376170"/>
                <a:gridCol w="2807970"/>
                <a:gridCol w="1943735"/>
                <a:gridCol w="1151890"/>
              </a:tblGrid>
              <a:tr h="412487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72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 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7188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5365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среди  5-6 классов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 5-6 классов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8242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среди  7-8  классов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  7-8 классов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124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 место среди  5-6 классов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Шакиров Эмиль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5-А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732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Среди 7-8классов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Васин Д.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7-А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124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 среди  7-8 классов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Зиннуров Артур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7-А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349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«Спортивное ориентирование»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среди  5-6 классов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Шарафеева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Арина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5-Б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124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юных краеведов «Сказанием встает Казань»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3 место в номинации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«Историческая викторина»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Бикмухаметова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Г.Т.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124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юных краеведов «Сказанием встает Казань»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 место в номинации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«Конкурс капитанов»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Бикмухаметова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Г.Т.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124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юных краеведов «Сказанием встает Казань»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 место  в номинации «Конкурс болельщиков»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Бикмухаметова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Г.Т.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187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рисунков, посвященный 200-летию Л.Н.Толстого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 в номинации «За оригинальность в исполнении»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Бадагиев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Данис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Филиппова Н.М.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90800" y="228600"/>
            <a:ext cx="25908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Районные</a:t>
            </a:r>
            <a:r>
              <a:rPr sz="2000" spc="-80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62</a:t>
            </a:fld>
            <a:endParaRPr lang="ru-RU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6432803"/>
            <a:ext cx="120650" cy="190500"/>
          </a:xfrm>
          <a:custGeom>
            <a:avLst/>
            <a:gdLst/>
            <a:ahLst/>
            <a:cxnLst/>
            <a:rect l="l" t="t" r="r" b="b"/>
            <a:pathLst>
              <a:path w="120650" h="190500">
                <a:moveTo>
                  <a:pt x="0" y="0"/>
                </a:moveTo>
                <a:lnTo>
                  <a:pt x="0" y="190500"/>
                </a:lnTo>
                <a:lnTo>
                  <a:pt x="120396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609600"/>
          <a:ext cx="8434070" cy="58673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2376170"/>
                <a:gridCol w="2807970"/>
                <a:gridCol w="1943735"/>
                <a:gridCol w="1151890"/>
              </a:tblGrid>
              <a:tr h="376561"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72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 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7188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4898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Районная спартакиада по военно-прикладным видам спорта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По поднятию гири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Каримов Тимур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11-А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64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Районная спартакиада по военно-прикладным видам спорта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По поднятию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Каримов Т.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Калистратов К.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489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Ученик года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Наумова Аделина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Филиппова Н.М.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7524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Соревнования по баскетболу (девушки)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2994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Первенство «Зенит»по волейболу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146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Соревнования по пожарно-спасательному спорту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765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Туриада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 в скалолазании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Васин Д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7-А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970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Туриада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Шарафеева Алина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5-Б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765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чтецов на иностранном языке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 место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Журавлев Иван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Хафизов З.Т.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765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агитбригад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Майсейчик Ростислав 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11А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765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агитбригад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Назмутдинова Динара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765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«Безопасное колесо»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Грамота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За активное участие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Савенкова Н.В.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90800" y="228600"/>
            <a:ext cx="25908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Районные</a:t>
            </a:r>
            <a:r>
              <a:rPr sz="2000" spc="-80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63</a:t>
            </a:fld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6432803"/>
            <a:ext cx="120650" cy="190500"/>
          </a:xfrm>
          <a:custGeom>
            <a:avLst/>
            <a:gdLst/>
            <a:ahLst/>
            <a:cxnLst/>
            <a:rect l="l" t="t" r="r" b="b"/>
            <a:pathLst>
              <a:path w="120650" h="190500">
                <a:moveTo>
                  <a:pt x="0" y="0"/>
                </a:moveTo>
                <a:lnTo>
                  <a:pt x="0" y="190500"/>
                </a:lnTo>
                <a:lnTo>
                  <a:pt x="120396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609600"/>
          <a:ext cx="8434070" cy="5714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2376170"/>
                <a:gridCol w="2807970"/>
                <a:gridCol w="1943735"/>
                <a:gridCol w="1151890"/>
              </a:tblGrid>
              <a:tr h="386508"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72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 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7188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5797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чтецов «Живая классика»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Журавлев Иван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Наумова А.Н.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Шарафиева А.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02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смотра строя и песни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02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знаменных групп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компнда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7723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Конкурс стихов «Звездный билет»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Шарафеева А.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9-А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3865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«Архивно-поисковая деятельность»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Першунин Никита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308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«Архивно-поисковая деятельность»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Закиров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Алмаз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9-Б класс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865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«Безопасное колесо»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Грамота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За активное участие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Савенкова Н.В.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4075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«Детство без границ»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 место в номинации «Кладовая ремесел»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Наумова А..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6-А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865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«Детство без границ»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 место в номинации «Кладовая  ремесел»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Лифанова Ю.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Шагвалеева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Э.Ф.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3865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«Архивно-поисковая деятельность»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Першунин Никита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865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9FB8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«Архивно-поисковая деятельность»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Закиров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Алмаз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9-Б класс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90800" y="228600"/>
            <a:ext cx="25908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Районные</a:t>
            </a:r>
            <a:r>
              <a:rPr sz="2000" spc="-80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64</a:t>
            </a:fld>
            <a:endParaRPr 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576" y="574294"/>
            <a:ext cx="26250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/>
              <a:t>Городские</a:t>
            </a:r>
            <a:r>
              <a:rPr sz="2000" spc="-95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196" y="1118361"/>
          <a:ext cx="7992744" cy="5206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7555"/>
                <a:gridCol w="1790065"/>
                <a:gridCol w="2146935"/>
                <a:gridCol w="2028189"/>
              </a:tblGrid>
              <a:tr h="520041">
                <a:tc>
                  <a:txBody>
                    <a:bodyPr/>
                    <a:lstStyle/>
                    <a:p>
                      <a:pPr marL="49022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21526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3373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69005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Литературно-театральный конкурс «Вдохновленные И.С.Тургеневым»»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Журавлев Иван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6-А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967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плакатов на </a:t>
                      </a: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антикоррпционную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тематику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Азизова Гюнель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Садыкова Г.Г.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967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Игра «Что? Где? Когда»  на </a:t>
                      </a: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антикоррпционную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тематику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 место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Садыкова Г.Г.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1324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декоративно-прикладного творчества «Вдохновение»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 место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номинации «Художественная обработка дерева»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Лифанова Ю.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Назмиева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Р.М.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788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Открытые инклюзивные соревнования по адаптивным видам спорта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Смс-дети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9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Открытые инклюзивные соревнования по адаптивным видам спорта НОВУС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Петров Родион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8-А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65</a:t>
            </a:fld>
            <a:endParaRPr lang="ru-RU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576" y="574294"/>
            <a:ext cx="26250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/>
              <a:t>Городские</a:t>
            </a:r>
            <a:r>
              <a:rPr sz="2000" spc="-95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196" y="1118361"/>
          <a:ext cx="7992744" cy="4672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7555"/>
                <a:gridCol w="1790065"/>
                <a:gridCol w="2146935"/>
                <a:gridCol w="2028189"/>
              </a:tblGrid>
              <a:tr h="539074">
                <a:tc>
                  <a:txBody>
                    <a:bodyPr/>
                    <a:lstStyle/>
                    <a:p>
                      <a:pPr marL="49022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21526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3373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539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«Игры равных возможностей»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Исрафилов Радмир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39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«Игры равных возможностей»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Петров Родион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8-А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1018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Городская игра «Дорогая моя столица»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 6-А класса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1018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чтецов «</a:t>
                      </a: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Пушкин.Лермонтов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Тукай»»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Лауреаты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Шарафеева -9а,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Нумова А.,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Журавлев И.-6а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1018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Смотр – конкурс  газет   « Без права на ошибку»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Грамота за участие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66</a:t>
            </a:fld>
            <a:endParaRPr 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04800"/>
            <a:ext cx="34994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/>
              <a:t>Республиканские</a:t>
            </a:r>
            <a:r>
              <a:rPr sz="2000" spc="-30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8200" y="685800"/>
          <a:ext cx="7777479" cy="59918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945"/>
                <a:gridCol w="1741805"/>
                <a:gridCol w="2089150"/>
                <a:gridCol w="1973579"/>
              </a:tblGrid>
              <a:tr h="349885">
                <a:tc>
                  <a:txBody>
                    <a:bodyPr/>
                    <a:lstStyle/>
                    <a:p>
                      <a:pPr marL="4622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 участников,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VIII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Фестиваль поисковой песни и агитбригад «Ровесников следы 2018»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Лауреат  </a:t>
                      </a: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 в номинации «Авторская песня»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Арутюнян Т.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VIII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Фестиваль поисковой песни и агитбригад «Ровесников следы 2018»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 Дипломант </a:t>
                      </a: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 в номинации «Художественное слово»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Лутфуллина Рената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10-А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Зяблова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З.Н.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Фестиваль детского и юношеского творчества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Диплом в номинации «Изобразительное искусство»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Наумова А.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Раевская Г.Ю.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Фестиваль детского и юношеского творчества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Диплом в номинации «Декоративно-прикладное искусство»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Лифанова Ю.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3-Б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Шагвалеева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Э.Ф.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Соревнования по спортивному ориентированию в рамках проекта  «За здоровьем в парки и скверы»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 2 место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 Наумова А.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Измайлова Н.С.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828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НПК </a:t>
                      </a: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им.Вилькеева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 3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Димитриев Артур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Гончаренко И.Э.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6527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НПК «Шаги в профессию»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Диплом 2 степени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Гилязова Рамина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Савенкова Н.В.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юных журналистов «Сила слова»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 в номинации «Открытие»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Сиротина Милана-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8-А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Григорович И.В.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498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 рисунков и плакатов «Сохраним природу Татарстана»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Азизова Гюнель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11-А класс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 рисунков и плакатов «Сохраним природу Татарстана»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Хуснуллина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Г.Ф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67</a:t>
            </a:fld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576" y="574294"/>
            <a:ext cx="56222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Всероссийские </a:t>
            </a:r>
            <a:r>
              <a:rPr sz="2000" dirty="0"/>
              <a:t>и </a:t>
            </a:r>
            <a:r>
              <a:rPr sz="2000" spc="-5" dirty="0"/>
              <a:t>международные</a:t>
            </a:r>
            <a:r>
              <a:rPr sz="2000" spc="-65" dirty="0"/>
              <a:t> </a:t>
            </a:r>
            <a:r>
              <a:rPr sz="2000" spc="-10" dirty="0"/>
              <a:t>конкурсы</a:t>
            </a:r>
            <a:endParaRPr sz="2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7214" y="1190372"/>
          <a:ext cx="7706994" cy="46008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5585"/>
                <a:gridCol w="1505585"/>
                <a:gridCol w="1594484"/>
                <a:gridCol w="1594485"/>
                <a:gridCol w="1506855"/>
              </a:tblGrid>
              <a:tr h="637312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Уровень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Название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конкурса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Призовое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место,</a:t>
                      </a:r>
                      <a:r>
                        <a:rPr sz="1000" b="1" spc="-114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Количество</a:t>
                      </a:r>
                      <a:r>
                        <a:rPr sz="1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участников,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000" b="1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личные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первенства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marL="3702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60" dirty="0">
                          <a:solidFill>
                            <a:schemeClr val="bg1"/>
                          </a:solidFill>
                          <a:latin typeface="Trebuchet MS"/>
                          <a:cs typeface="Trebuchet MS"/>
                        </a:rPr>
                        <a:t>руководитель</a:t>
                      </a:r>
                      <a:endParaRPr sz="1000" b="1">
                        <a:solidFill>
                          <a:schemeClr val="bg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854206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Россия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фестиваль-конкурс «Вытворяй»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Лауреат 2 степени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номинации «Эстрадный вокал»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Мл.хор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Махиянова Э.Х.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854206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фестиваль-конкурс «Ритмы весны»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Лауреат 1 степени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номинации «Академическое пение»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Мл.хор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Махиянова Э.Х.</a:t>
                      </a:r>
                      <a:endParaRPr lang="ru-RU" sz="11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</a:tr>
              <a:tr h="1025047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</a:t>
                      </a:r>
                      <a:r>
                        <a:rPr lang="ru-RU" sz="1000" b="1" dirty="0" err="1">
                          <a:latin typeface="Times New Roman"/>
                          <a:ea typeface="Calibri"/>
                          <a:cs typeface="Times New Roman"/>
                        </a:rPr>
                        <a:t>онлайн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err="1">
                          <a:latin typeface="Times New Roman"/>
                          <a:ea typeface="Calibri"/>
                          <a:cs typeface="Times New Roman"/>
                        </a:rPr>
                        <a:t>квест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 по финансовой грамотности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Сертификат участника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Команда 8-А класса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Буриева А., Сиротина М., Мамедова А.,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Першунин Т., Касимова З.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Хакимова Г.И.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BA2"/>
                    </a:solidFill>
                  </a:tcPr>
                </a:tc>
              </a:tr>
              <a:tr h="615028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Международный</a:t>
                      </a:r>
                      <a:endParaRPr sz="1000" b="1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Международный литературный конкурс «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Джалиловские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чтения»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сертификат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Наумова 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6-А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Гончаренко И.Э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17BA2"/>
                    </a:solidFill>
                  </a:tcPr>
                </a:tc>
              </a:tr>
              <a:tr h="6150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17BA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Международный литературный конкурс «Джалиловские чтения»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сертификат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BEBE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Журавлев И.-6а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D4D6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Гончаренко И.Э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717BA2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68</a:t>
            </a:fld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0741" y="2224786"/>
            <a:ext cx="334772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467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Спасибо  </a:t>
            </a:r>
            <a:r>
              <a:rPr sz="4000" spc="-25" dirty="0"/>
              <a:t>за</a:t>
            </a:r>
            <a:r>
              <a:rPr sz="4000" spc="-65" dirty="0"/>
              <a:t> </a:t>
            </a:r>
            <a:r>
              <a:rPr sz="4000" spc="-15" dirty="0"/>
              <a:t>внимание!</a:t>
            </a:r>
            <a:endParaRPr sz="40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69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2311" y="926181"/>
            <a:ext cx="7058197" cy="4217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65250" y="2126488"/>
          <a:ext cx="7561579" cy="28949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4505"/>
                <a:gridCol w="1645285"/>
                <a:gridCol w="1307464"/>
                <a:gridCol w="1584325"/>
              </a:tblGrid>
              <a:tr h="416559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90" dirty="0">
                          <a:latin typeface="Trebuchet MS"/>
                          <a:cs typeface="Trebuchet MS"/>
                        </a:rPr>
                        <a:t>Структура</a:t>
                      </a:r>
                      <a:r>
                        <a:rPr sz="18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95" dirty="0">
                          <a:latin typeface="Trebuchet MS"/>
                          <a:cs typeface="Trebuchet MS"/>
                        </a:rPr>
                        <a:t>классов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854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70" dirty="0">
                          <a:latin typeface="Trebuchet MS"/>
                          <a:cs typeface="Trebuchet MS"/>
                        </a:rPr>
                        <a:t>Уровни </a:t>
                      </a:r>
                      <a:r>
                        <a:rPr sz="1800" spc="-85" dirty="0">
                          <a:latin typeface="Trebuchet MS"/>
                          <a:cs typeface="Trebuchet MS"/>
                        </a:rPr>
                        <a:t>обучения, </a:t>
                      </a:r>
                      <a:r>
                        <a:rPr sz="1800" spc="-70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800" spc="-65" dirty="0">
                          <a:latin typeface="Trebuchet MS"/>
                          <a:cs typeface="Trebuchet MS"/>
                        </a:rPr>
                        <a:t>том</a:t>
                      </a:r>
                      <a:r>
                        <a:rPr sz="1800" spc="-3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0" dirty="0">
                          <a:latin typeface="Trebuchet MS"/>
                          <a:cs typeface="Trebuchet MS"/>
                        </a:rPr>
                        <a:t>числе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65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70" dirty="0">
                          <a:latin typeface="Trebuchet MS"/>
                          <a:cs typeface="Trebuchet MS"/>
                        </a:rPr>
                        <a:t>начальное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60" dirty="0">
                          <a:latin typeface="Trebuchet MS"/>
                          <a:cs typeface="Trebuchet MS"/>
                        </a:rPr>
                        <a:t>основное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85" dirty="0">
                          <a:latin typeface="Trebuchet MS"/>
                          <a:cs typeface="Trebuchet MS"/>
                        </a:rPr>
                        <a:t>среднее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65786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65" dirty="0">
                          <a:latin typeface="Trebuchet MS"/>
                          <a:cs typeface="Trebuchet MS"/>
                        </a:rPr>
                        <a:t>Общее </a:t>
                      </a:r>
                      <a:r>
                        <a:rPr sz="1800" spc="-90" dirty="0">
                          <a:latin typeface="Trebuchet MS"/>
                          <a:cs typeface="Trebuchet MS"/>
                        </a:rPr>
                        <a:t>количество</a:t>
                      </a:r>
                      <a:r>
                        <a:rPr sz="1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10" dirty="0">
                          <a:latin typeface="Trebuchet MS"/>
                          <a:cs typeface="Trebuchet MS"/>
                        </a:rPr>
                        <a:t>классов,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spc="-60" dirty="0">
                          <a:latin typeface="Trebuchet MS"/>
                          <a:cs typeface="Trebuchet MS"/>
                        </a:rPr>
                        <a:t>из</a:t>
                      </a:r>
                      <a:r>
                        <a:rPr sz="1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80" dirty="0">
                          <a:latin typeface="Trebuchet MS"/>
                          <a:cs typeface="Trebuchet MS"/>
                        </a:rPr>
                        <a:t>них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ru-RU" sz="1800" spc="-65" dirty="0" smtClean="0">
                          <a:latin typeface="Trebuchet MS"/>
                          <a:cs typeface="Trebuchet MS"/>
                        </a:rPr>
                        <a:t>9</a:t>
                      </a:r>
                      <a:r>
                        <a:rPr sz="1800" spc="-65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ru-RU" sz="1800" spc="-65" dirty="0" smtClean="0">
                          <a:latin typeface="Trebuchet MS"/>
                          <a:cs typeface="Trebuchet MS"/>
                        </a:rPr>
                        <a:t>243</a:t>
                      </a:r>
                      <a:r>
                        <a:rPr sz="1800" spc="-65" smtClean="0">
                          <a:latin typeface="Trebuchet MS"/>
                          <a:cs typeface="Trebuchet MS"/>
                        </a:rPr>
                        <a:t>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ru-RU" sz="1800" spc="-65" dirty="0" smtClean="0"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spc="-65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ru-RU" sz="1800" spc="-65" dirty="0" smtClean="0">
                          <a:latin typeface="Trebuchet MS"/>
                          <a:cs typeface="Trebuchet MS"/>
                        </a:rPr>
                        <a:t>190</a:t>
                      </a:r>
                      <a:r>
                        <a:rPr sz="1800" spc="-65" smtClean="0">
                          <a:latin typeface="Trebuchet MS"/>
                          <a:cs typeface="Trebuchet MS"/>
                        </a:rPr>
                        <a:t>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70" smtClean="0">
                          <a:latin typeface="Trebuchet MS"/>
                          <a:cs typeface="Trebuchet MS"/>
                        </a:rPr>
                        <a:t>2(</a:t>
                      </a:r>
                      <a:r>
                        <a:rPr lang="ru-RU" sz="1800" spc="-70" dirty="0" smtClean="0">
                          <a:latin typeface="Trebuchet MS"/>
                          <a:cs typeface="Trebuchet MS"/>
                        </a:rPr>
                        <a:t>55</a:t>
                      </a:r>
                      <a:r>
                        <a:rPr sz="1800" spc="-70" smtClean="0">
                          <a:latin typeface="Trebuchet MS"/>
                          <a:cs typeface="Trebuchet MS"/>
                        </a:rPr>
                        <a:t>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6559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65" dirty="0">
                          <a:latin typeface="Trebuchet MS"/>
                          <a:cs typeface="Trebuchet MS"/>
                        </a:rPr>
                        <a:t>общеобразовательных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ru-RU" sz="1800" dirty="0" smtClean="0">
                          <a:latin typeface="Trebuchet MS"/>
                          <a:cs typeface="Trebuchet MS"/>
                        </a:rPr>
                        <a:t>9(+1)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ru-RU" sz="1800" dirty="0" smtClean="0">
                          <a:latin typeface="Trebuchet MS"/>
                          <a:cs typeface="Trebuchet MS"/>
                        </a:rPr>
                        <a:t>7(-1)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85" dirty="0">
                          <a:latin typeface="Trebuchet MS"/>
                          <a:cs typeface="Trebuchet MS"/>
                        </a:rPr>
                        <a:t>профильных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spc="-80" dirty="0">
                          <a:latin typeface="Trebuchet MS"/>
                          <a:cs typeface="Trebuchet MS"/>
                        </a:rPr>
                        <a:t>(направленность)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35" dirty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235" dirty="0">
                          <a:latin typeface="Trebuchet MS"/>
                          <a:cs typeface="Trebuchet MS"/>
                        </a:rPr>
                        <a:t>–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spc="-65" dirty="0">
                          <a:latin typeface="Trebuchet MS"/>
                          <a:cs typeface="Trebuchet MS"/>
                        </a:rPr>
                        <a:t>Социально-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spc="-70" dirty="0">
                          <a:latin typeface="Trebuchet MS"/>
                          <a:cs typeface="Trebuchet MS"/>
                        </a:rPr>
                        <a:t>гуманитарный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1001" y="693547"/>
            <a:ext cx="33737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Структура</a:t>
            </a:r>
            <a:r>
              <a:rPr spc="20" dirty="0"/>
              <a:t> </a:t>
            </a:r>
            <a:r>
              <a:rPr spc="-5" dirty="0"/>
              <a:t>классов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94916" y="2702560"/>
          <a:ext cx="5194934" cy="2275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115"/>
                <a:gridCol w="2242819"/>
              </a:tblGrid>
              <a:tr h="410845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spc="-15" dirty="0">
                          <a:latin typeface="Arial"/>
                          <a:cs typeface="Arial"/>
                        </a:rPr>
                        <a:t>встреча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обучающихся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21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8.00-8.15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spc="-15" dirty="0">
                          <a:latin typeface="Arial"/>
                          <a:cs typeface="Arial"/>
                        </a:rPr>
                        <a:t>подготовка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800" spc="-2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первому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уроку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896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8.15-8.30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lang="ru-RU" sz="1800" spc="-10" dirty="0" smtClean="0">
                          <a:latin typeface="Arial"/>
                          <a:cs typeface="Arial"/>
                        </a:rPr>
                        <a:t>у</a:t>
                      </a:r>
                      <a:r>
                        <a:rPr sz="1800" spc="-10" smtClean="0">
                          <a:latin typeface="Arial"/>
                          <a:cs typeface="Arial"/>
                        </a:rPr>
                        <a:t>чебны</a:t>
                      </a:r>
                      <a:r>
                        <a:rPr lang="ru-RU" sz="1800" spc="-10" dirty="0" smtClean="0">
                          <a:latin typeface="Arial"/>
                          <a:cs typeface="Arial"/>
                        </a:rPr>
                        <a:t>е</a:t>
                      </a:r>
                      <a:r>
                        <a:rPr sz="1800" spc="5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smtClean="0">
                          <a:latin typeface="Arial"/>
                          <a:cs typeface="Arial"/>
                        </a:rPr>
                        <a:t>заняти</a:t>
                      </a:r>
                      <a:r>
                        <a:rPr lang="ru-RU" sz="1800" spc="-5" dirty="0" smtClean="0">
                          <a:latin typeface="Arial"/>
                          <a:cs typeface="Arial"/>
                        </a:rPr>
                        <a:t>я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023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spc="-5" smtClean="0">
                          <a:latin typeface="Arial"/>
                          <a:cs typeface="Arial"/>
                        </a:rPr>
                        <a:t>8.30</a:t>
                      </a:r>
                      <a:r>
                        <a:rPr lang="ru-RU" sz="1800" spc="-5" dirty="0" smtClean="0">
                          <a:latin typeface="Arial"/>
                          <a:cs typeface="Arial"/>
                        </a:rPr>
                        <a:t>-14.20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lang="ru-RU" sz="1800" dirty="0" smtClean="0"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lang="ru-RU" sz="1800" baseline="0" dirty="0" smtClean="0">
                          <a:latin typeface="Arial"/>
                          <a:cs typeface="Arial"/>
                        </a:rPr>
                        <a:t> занятия, кружки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023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lang="ru-RU" sz="1800" dirty="0" smtClean="0">
                          <a:latin typeface="Arial"/>
                          <a:cs typeface="Arial"/>
                        </a:rPr>
                        <a:t>до 21.00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262" rIns="0" bIns="0" rtlCol="0">
            <a:spAutoFit/>
          </a:bodyPr>
          <a:lstStyle/>
          <a:p>
            <a:pPr marL="646430" algn="ctr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Условия</a:t>
            </a:r>
            <a:r>
              <a:rPr spc="15" dirty="0"/>
              <a:t> </a:t>
            </a:r>
            <a:r>
              <a:rPr spc="-20" dirty="0"/>
              <a:t>осуществления</a:t>
            </a:r>
          </a:p>
          <a:p>
            <a:pPr marL="644525" algn="ctr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образовательного</a:t>
            </a:r>
            <a:r>
              <a:rPr spc="20" dirty="0"/>
              <a:t> </a:t>
            </a:r>
            <a:r>
              <a:rPr spc="-5" dirty="0"/>
              <a:t>процесса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63242" y="1944115"/>
            <a:ext cx="5071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Режим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работы обучающихся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1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– 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11</a:t>
            </a:r>
            <a:r>
              <a:rPr sz="1800" b="1" spc="1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классов: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192C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4340</Words>
  <Application>Microsoft Office PowerPoint</Application>
  <PresentationFormat>Экран (4:3)</PresentationFormat>
  <Paragraphs>1780</Paragraphs>
  <Slides>69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Office Theme</vt:lpstr>
      <vt:lpstr>Слайд 1</vt:lpstr>
      <vt:lpstr>Публичный доклад</vt:lpstr>
      <vt:lpstr>Общая характеристика  учреждения</vt:lpstr>
      <vt:lpstr>Представление школы в  публичном пространстве (сайт)</vt:lpstr>
      <vt:lpstr>Характеристика контингента  обучающихся</vt:lpstr>
      <vt:lpstr>Перечень видов деятельности, которые учреждение  осуществляет в соответствии с его учредительными  документами</vt:lpstr>
      <vt:lpstr>Слайд 7</vt:lpstr>
      <vt:lpstr>Структура классов</vt:lpstr>
      <vt:lpstr>Условия осуществления образовательного процесса</vt:lpstr>
      <vt:lpstr>Недельная нагрузка</vt:lpstr>
      <vt:lpstr>Слайд 11</vt:lpstr>
      <vt:lpstr>Слайд 12</vt:lpstr>
      <vt:lpstr>Имеют звания и награды:</vt:lpstr>
      <vt:lpstr>Реализация ведущих федеральных и региональных программ в сфере обучения и  воспитания</vt:lpstr>
      <vt:lpstr>Методическая работа </vt:lpstr>
      <vt:lpstr>Учебно-материальная база, информационно-техническое</vt:lpstr>
      <vt:lpstr>Слайд 17</vt:lpstr>
      <vt:lpstr>Финансово-экономическая  деятельность</vt:lpstr>
      <vt:lpstr>Сведения о показателях плана  финансово-хозяйственной деятельности Единица измерения: руб</vt:lpstr>
      <vt:lpstr>Сведения об использовании имущества,  закрепленного за учреждением</vt:lpstr>
      <vt:lpstr>Благоустройство и ремонтные работы</vt:lpstr>
      <vt:lpstr>Организация питания и медицинского  обслуживания</vt:lpstr>
      <vt:lpstr>Слайд 23</vt:lpstr>
      <vt:lpstr>Медицинский кабинет соответствует требованиям СанПиН</vt:lpstr>
      <vt:lpstr>Результаты деятельности  школы, качество образования</vt:lpstr>
      <vt:lpstr>Рейтинг школы в общегородском рейтинге Всего 167 организаций</vt:lpstr>
      <vt:lpstr>Слайд 27</vt:lpstr>
      <vt:lpstr>Сведения по выпускникам, окончившим  школу со справкой по результатам итоговой аттестации (в сравнении за три  года)</vt:lpstr>
      <vt:lpstr>Сведения по количеству награжденных  медалями «За особые успехи в учении»  (в сравнении за 3 года)</vt:lpstr>
      <vt:lpstr>Результаты участия учащихся в школьном этапе  Всероссийской олимпиады школьников</vt:lpstr>
      <vt:lpstr>Результаты участия учащихся в муниципальном этапе  Всероссийской олимпиады школьников</vt:lpstr>
      <vt:lpstr>Слайд 32</vt:lpstr>
      <vt:lpstr>Результаты независимой оценки качества  образования (РЦМКО)</vt:lpstr>
      <vt:lpstr>Результаты независимой оценки качества  образования (РЦМКО)</vt:lpstr>
      <vt:lpstr>Результаты независимой оценки качества  образования (РЦМКО)</vt:lpstr>
      <vt:lpstr>Результаты независимой оценки качества  образования (РЦМКО)</vt:lpstr>
      <vt:lpstr>Показатели качества знаний и успеваемости  учащихся по результатам итоговой аттестации  (годовая оценка)</vt:lpstr>
      <vt:lpstr>Слайд 38</vt:lpstr>
      <vt:lpstr>Динамика усвоения образовательных  программ учащимися начальной школы</vt:lpstr>
      <vt:lpstr>Слайд 40</vt:lpstr>
      <vt:lpstr>Уровень освоения основного общего и среднего  общего образования</vt:lpstr>
      <vt:lpstr>Учебные результаты 2017-2018 учебного года (10-11 классы)</vt:lpstr>
      <vt:lpstr>«Родной язык и литературное чтение», «Родная  литература»</vt:lpstr>
      <vt:lpstr>Результаты итоговой  аттестации обучающихся  в 2017-2018 учебном году</vt:lpstr>
      <vt:lpstr>Выбор ЕГЭ</vt:lpstr>
      <vt:lpstr>Слайд 46</vt:lpstr>
      <vt:lpstr>Слайд 47</vt:lpstr>
      <vt:lpstr>Слайд 48</vt:lpstr>
      <vt:lpstr>Выбор ОГЭ</vt:lpstr>
      <vt:lpstr>Слайд 50</vt:lpstr>
      <vt:lpstr>Слайд 51</vt:lpstr>
      <vt:lpstr>Участие в научно-практических  конференциях и конкурсах </vt:lpstr>
      <vt:lpstr>Участие в научно-практических  конференциях и конкурсах </vt:lpstr>
      <vt:lpstr>Участие в научно-практических  конференциях и конкурсах</vt:lpstr>
      <vt:lpstr>Участие в научно-практических  конференциях</vt:lpstr>
      <vt:lpstr>Участие в научно-практических  конференциях и конкурсах</vt:lpstr>
      <vt:lpstr>Воспитательная работа</vt:lpstr>
      <vt:lpstr>Слайд 58</vt:lpstr>
      <vt:lpstr>Слайд 59</vt:lpstr>
      <vt:lpstr>Военно - патриотическое воспитание</vt:lpstr>
      <vt:lpstr>Дополнительное образование</vt:lpstr>
      <vt:lpstr>Районные конкурсы</vt:lpstr>
      <vt:lpstr>Районные конкурсы</vt:lpstr>
      <vt:lpstr>Районные конкурсы</vt:lpstr>
      <vt:lpstr>Городские конкурсы</vt:lpstr>
      <vt:lpstr>Городские конкурсы</vt:lpstr>
      <vt:lpstr>Республиканские конкурсы</vt:lpstr>
      <vt:lpstr>Всероссийские и международные конкурсы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</cp:lastModifiedBy>
  <cp:revision>56</cp:revision>
  <dcterms:created xsi:type="dcterms:W3CDTF">2019-04-03T11:14:40Z</dcterms:created>
  <dcterms:modified xsi:type="dcterms:W3CDTF">2019-04-26T14:20:42Z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2019-04-03T00:00:00Z</vt:filetime>
  </property>
</Properties>
</file>